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87" r:id="rId4"/>
    <p:sldId id="289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9" r:id="rId18"/>
    <p:sldId id="280" r:id="rId19"/>
    <p:sldId id="281" r:id="rId20"/>
    <p:sldId id="282" r:id="rId21"/>
    <p:sldId id="283" r:id="rId22"/>
    <p:sldId id="284" r:id="rId23"/>
    <p:sldId id="277" r:id="rId24"/>
    <p:sldId id="271" r:id="rId25"/>
    <p:sldId id="272" r:id="rId26"/>
    <p:sldId id="273" r:id="rId27"/>
    <p:sldId id="274" r:id="rId28"/>
    <p:sldId id="275" r:id="rId29"/>
    <p:sldId id="276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291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AF"/>
    <a:srgbClr val="181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E3C37-F79A-47A9-B9F4-CB7054622A2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A8750-2A17-4DF0-9237-9A8434EB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3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41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9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1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73CA-E189-6EE3-641D-1E50A01E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A2235-2056-9AF4-06CA-A62F42940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72EA5-9F50-0454-F4A8-F19A01B62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93D65-699F-D681-81DA-149088E40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3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C1EE-FF60-C4F8-FFBE-81FB434A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A6C49-4CB0-1127-D42A-666A1C07E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1BEE5-AE34-758D-9E39-44062C949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1D5F3-F2E5-86AA-D8F2-2B1C730EF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3455-1FC7-EF11-9F68-97B2D3D9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3E582-7B2E-E68C-1124-0164CEB91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E4C6B-6733-0D1F-8447-9740EB97A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1536B-59F3-7B1B-AC41-3EAD80D67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1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6A3D-FCF0-7D08-6375-C051689C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9A02A-14F4-C4FD-F3F5-13A12344E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A08F3-427E-4691-DA68-B6BDB5C89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34BA2-270A-B3AE-E9B0-89A1A5428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29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12F8-BF5F-83E2-5D94-1EBA1B89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FFD22-0E05-74FF-1E5C-8964F2CD2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1C980-654B-913C-8924-8FD54846E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11142-5CFF-AC8A-FC8D-97A0C957A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8750-2A17-4DF0-9237-9A8434EBC7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4264-97FE-7B45-4A7F-6B35F1D5D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70F55-6D25-04D4-CBE2-5306CAB9C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59E0-DF67-D190-9250-79F20857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B578-A345-CEE7-B27E-43120AE3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98F9-8FC5-2160-1515-8EAA1D1E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6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F0BC-6287-C74E-F45E-B4F6688A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28555-0478-1AA2-FD98-2184575E2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4CB95-2EC8-B264-0204-1A33C83E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3D4BF-B9CF-FD4A-8A01-AB31A956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29DA8-0A64-05F1-423D-4CD43B5D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7FE64-EA5F-E88B-C956-97757F548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A3019-FD8C-AB0A-82DC-6F992254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0FF00-1813-981D-C3F4-B899C65A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0E60D-0C3E-8AD8-B428-B07CE6CD3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15090-1237-095E-4295-EB9E9B42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5B7F-05F6-DAC8-56A5-11495A5B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BE81-5585-13FD-31FF-D4B88BF48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7584-F1F2-D1DF-F91D-6BBC03D1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C3F4-8A17-0897-C608-FB1EECE1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2F31-6735-E713-85BC-50895DD9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0CFE-4754-96D3-384C-96F9B2AB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1984F-6B0F-6023-192B-D9D463A6A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7B49C-D522-56E7-9E73-FEEBC932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9AB7-8514-20E2-1C8E-9DFB1641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BFA34-9975-35EE-7EDF-C4F69FD8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B9D1-4968-A12D-3FD3-C1F096AF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2DD4-2C3B-8963-80BA-30034CE9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AB0A6-E0F5-B704-4442-73C35EC4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A26E8-50CD-B14B-6C3E-A51AEA1D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4D671-68BE-F9B6-104D-05BB4806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60288-42D1-867C-F2CA-8E9EA678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9E10-73CB-C908-39C7-7843875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92DE-4903-4863-6426-E4C6A6C8C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8DE79-B63B-A563-6FB6-E113E6422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BEB06-A300-2366-6539-4390CF1C3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1EF3A-E915-A797-1B29-66E231396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EEF8B-1863-1744-FD62-AA5DC9E6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5F794-6172-EF25-94A3-4DA409E8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59343-2561-DE2A-CB90-6EE3DA936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2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4E03-B094-F477-42A6-5A97D9F1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8D111-173A-6DA5-383E-D001930B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DD22B-7143-F1E6-6F1A-AF96F329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0039B-3F1B-F0F8-B772-66763CD6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2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5BF69-19E9-1F7E-F23D-6136C882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90C36-F4A7-A5D5-99A0-CA13C690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3872-0BBD-E7DB-AA13-F4DE76F4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1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13C6-D4FC-4916-C7AD-FCFA0AFE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8DEB-D074-19BD-D13A-A443A87B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91853-6B90-0CB1-7E97-5B35CC888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79494-8336-025E-0D97-ECB59464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D60F-BD21-6B18-554D-4F60D4D0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DB598-5D8C-C5D2-220A-4BF17797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1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C926-FD87-5CF4-8DC7-F10CAAA4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8707-E29B-3744-6AF9-57E829888B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C4274-9766-8E9C-0320-80257D878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599F6-970A-54C3-AC77-83945F70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A2119-AB9F-1FCC-6FC7-C24DFB5F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ABED2-07FB-75EE-314E-5789BEE2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2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578987-02E4-F2BB-B34F-902C0E6D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9EC9C-F360-0F8B-3BDB-D4319F8C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3B9B-4304-2FC1-1F0D-7D145E3FD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0FEA53-C44F-491F-8A7A-FB7F3DAFD0A0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85B37-F046-96AB-D061-544AC3AA1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ABB7D-6E8F-CC4C-8C36-A45AFA4C4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F95560-9CF5-4D7E-83DC-8D2C8167E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1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2.png"/><Relationship Id="rId4" Type="http://schemas.openxmlformats.org/officeDocument/2006/relationships/hyperlink" Target="https://statisticstimes.com/" TargetMode="External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58E354F8-3DB5-3FD3-0556-F8CD9EE34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A8E107-5BD1-B0E5-DB0B-3E421A35F745}"/>
              </a:ext>
            </a:extLst>
          </p:cNvPr>
          <p:cNvSpPr txBox="1">
            <a:spLocks/>
          </p:cNvSpPr>
          <p:nvPr/>
        </p:nvSpPr>
        <p:spPr>
          <a:xfrm>
            <a:off x="4561366" y="1122363"/>
            <a:ext cx="740026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 project Challenge #13</a:t>
            </a:r>
            <a:b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Transportation &amp; Mobility Domain</a:t>
            </a:r>
          </a:p>
        </p:txBody>
      </p:sp>
      <p:pic>
        <p:nvPicPr>
          <p:cNvPr id="7" name="Picture 6" descr="A yellow car with a thumbs up and a black background&#10;&#10;Description automatically generated">
            <a:extLst>
              <a:ext uri="{FF2B5EF4-FFF2-40B4-BE49-F238E27FC236}">
                <a16:creationId xmlns:a16="http://schemas.microsoft.com/office/drawing/2014/main" id="{E6A42D53-B82F-D259-4BC4-FA6E6474E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6" y="3029851"/>
            <a:ext cx="3746295" cy="291391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E50C1-AD70-51E1-56F7-51342F16F291}"/>
              </a:ext>
            </a:extLst>
          </p:cNvPr>
          <p:cNvSpPr txBox="1"/>
          <p:nvPr/>
        </p:nvSpPr>
        <p:spPr>
          <a:xfrm>
            <a:off x="7034941" y="5559047"/>
            <a:ext cx="2820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Goodcabs</a:t>
            </a:r>
            <a:endParaRPr lang="en-US" sz="4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0974E-ED7A-4CB6-CA0E-AE0558AE1396}"/>
              </a:ext>
            </a:extLst>
          </p:cNvPr>
          <p:cNvSpPr txBox="1"/>
          <p:nvPr/>
        </p:nvSpPr>
        <p:spPr>
          <a:xfrm>
            <a:off x="9579115" y="550226"/>
            <a:ext cx="165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Codebasics</a:t>
            </a:r>
            <a:endParaRPr lang="en-US" sz="2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Picture 10" descr="A city street with people and cars">
            <a:extLst>
              <a:ext uri="{FF2B5EF4-FFF2-40B4-BE49-F238E27FC236}">
                <a16:creationId xmlns:a16="http://schemas.microsoft.com/office/drawing/2014/main" id="{44B014C1-41C6-810C-3D05-48062C8FE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999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02154-69BA-2064-33A2-14C56912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C8E1DAD-93EC-84E3-BD11-3C6BD26C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10AF1D99-943B-3DE9-3EF4-ACD275128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16786CD-5B04-C726-6F19-12C8F56BD7FF}"/>
              </a:ext>
            </a:extLst>
          </p:cNvPr>
          <p:cNvSpPr/>
          <p:nvPr/>
        </p:nvSpPr>
        <p:spPr>
          <a:xfrm>
            <a:off x="4708183" y="291766"/>
            <a:ext cx="5807418" cy="892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EFC75-C26A-08DF-E3F2-B7AA4F2A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07" y="1488843"/>
            <a:ext cx="6411220" cy="3162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1950B-01BD-B697-E20E-93C35B24A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325591"/>
            <a:ext cx="5321596" cy="82447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A870F1-1252-C664-0DC2-66328A6DA3B8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450862-5F4F-517D-D542-02CFFD240CB7}"/>
              </a:ext>
            </a:extLst>
          </p:cNvPr>
          <p:cNvCxnSpPr>
            <a:cxnSpLocks/>
          </p:cNvCxnSpPr>
          <p:nvPr/>
        </p:nvCxnSpPr>
        <p:spPr>
          <a:xfrm>
            <a:off x="503900" y="4828056"/>
            <a:ext cx="1106175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30AE70-0285-9C98-367C-724B1A6EAAFB}"/>
              </a:ext>
            </a:extLst>
          </p:cNvPr>
          <p:cNvSpPr txBox="1"/>
          <p:nvPr/>
        </p:nvSpPr>
        <p:spPr>
          <a:xfrm>
            <a:off x="364319" y="4935731"/>
            <a:ext cx="11201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Key Insights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Cities like </a:t>
            </a:r>
            <a:r>
              <a:rPr lang="en-US" b="1" dirty="0">
                <a:solidFill>
                  <a:schemeClr val="bg1"/>
                </a:solidFill>
              </a:rPr>
              <a:t>Lucknow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Surat</a:t>
            </a:r>
            <a:r>
              <a:rPr lang="en-US" dirty="0">
                <a:solidFill>
                  <a:schemeClr val="bg1"/>
                </a:solidFill>
              </a:rPr>
              <a:t> show a significant preference for weekday trips, with weekend trips ratio of 69% and 77%, respectively.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Indore</a:t>
            </a:r>
            <a:r>
              <a:rPr lang="en-US" dirty="0">
                <a:solidFill>
                  <a:schemeClr val="bg1"/>
                </a:solidFill>
              </a:rPr>
              <a:t> has almost equal demand for weekday and weekend trips, with a minimal difference of 60 trips.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031465-0B33-0B3D-CE45-98232BE63660}"/>
              </a:ext>
            </a:extLst>
          </p:cNvPr>
          <p:cNvCxnSpPr>
            <a:cxnSpLocks/>
          </p:cNvCxnSpPr>
          <p:nvPr/>
        </p:nvCxnSpPr>
        <p:spPr>
          <a:xfrm>
            <a:off x="503900" y="1350824"/>
            <a:ext cx="11222199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0C4553-CC69-A721-BCC2-07CA19238AD1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919B8F-5F63-7D06-A206-9760366B4E10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92C2C595-2F47-F37C-1E65-832707E92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23B7040-28C6-6BF9-8AE6-DB8E0C5B6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910" y="1515162"/>
            <a:ext cx="4784058" cy="30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1CD99-9C24-CEDE-9983-D40232E83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3531822-30DC-0F1C-CA1D-505663568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FAB0CA00-AA1E-C6EF-1F2F-9EECB727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E0A62A-CF2E-D649-22BF-5AB4C394E811}"/>
              </a:ext>
            </a:extLst>
          </p:cNvPr>
          <p:cNvCxnSpPr>
            <a:cxnSpLocks/>
          </p:cNvCxnSpPr>
          <p:nvPr/>
        </p:nvCxnSpPr>
        <p:spPr>
          <a:xfrm>
            <a:off x="10168932" y="1514448"/>
            <a:ext cx="0" cy="241847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B05BC8-9EF5-CDD9-63B5-8B3AE50A939D}"/>
              </a:ext>
            </a:extLst>
          </p:cNvPr>
          <p:cNvSpPr/>
          <p:nvPr/>
        </p:nvSpPr>
        <p:spPr>
          <a:xfrm>
            <a:off x="4708182" y="291766"/>
            <a:ext cx="5139203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49560-6079-C9B4-587F-08EAE3EA2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338071"/>
            <a:ext cx="4304881" cy="957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14656-F88B-0BDA-2FB9-A0F3C5681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416" y="1488002"/>
            <a:ext cx="4353961" cy="244491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66C28CA-8FBB-25F9-08B9-CAAED99944B4}"/>
              </a:ext>
            </a:extLst>
          </p:cNvPr>
          <p:cNvSpPr txBox="1">
            <a:spLocks/>
          </p:cNvSpPr>
          <p:nvPr/>
        </p:nvSpPr>
        <p:spPr>
          <a:xfrm>
            <a:off x="140678" y="291766"/>
            <a:ext cx="4567504" cy="100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Q6</a:t>
            </a:r>
          </a:p>
          <a:p>
            <a:pPr algn="ctr"/>
            <a:r>
              <a:rPr lang="en-US" sz="4000" b="1" u="sng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12D674-AD1B-2C41-4B86-967D878C2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5" y="1488001"/>
            <a:ext cx="5420970" cy="2444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CDB0F9-CC53-E742-E386-90C81D01ECB6}"/>
              </a:ext>
            </a:extLst>
          </p:cNvPr>
          <p:cNvSpPr txBox="1"/>
          <p:nvPr/>
        </p:nvSpPr>
        <p:spPr>
          <a:xfrm>
            <a:off x="10164655" y="1403989"/>
            <a:ext cx="202581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Repeat Passenger Type</a:t>
            </a:r>
          </a:p>
          <a:p>
            <a:pPr algn="ctr"/>
            <a:endParaRPr lang="en-US" sz="13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1. High Frequency Passengers: </a:t>
            </a:r>
            <a:r>
              <a:rPr lang="en-US" sz="1300" dirty="0">
                <a:solidFill>
                  <a:schemeClr val="bg1"/>
                </a:solidFill>
              </a:rPr>
              <a:t>Repeat passengers who had </a:t>
            </a:r>
            <a:r>
              <a:rPr lang="en-US" sz="1300" b="1" dirty="0">
                <a:solidFill>
                  <a:schemeClr val="bg1"/>
                </a:solidFill>
              </a:rPr>
              <a:t>5+ trips </a:t>
            </a:r>
            <a:r>
              <a:rPr lang="en-US" sz="1300" dirty="0">
                <a:solidFill>
                  <a:schemeClr val="bg1"/>
                </a:solidFill>
              </a:rPr>
              <a:t>within the given month.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2. Low Frequency Passengers: </a:t>
            </a:r>
            <a:r>
              <a:rPr lang="en-US" sz="1300" dirty="0">
                <a:solidFill>
                  <a:schemeClr val="bg1"/>
                </a:solidFill>
              </a:rPr>
              <a:t>Repeat passengers who had </a:t>
            </a:r>
            <a:r>
              <a:rPr lang="en-US" sz="1300" b="1" dirty="0">
                <a:solidFill>
                  <a:schemeClr val="bg1"/>
                </a:solidFill>
              </a:rPr>
              <a:t>2, 3 or 4 trips </a:t>
            </a:r>
            <a:r>
              <a:rPr lang="en-US" sz="1300" dirty="0">
                <a:solidFill>
                  <a:schemeClr val="bg1"/>
                </a:solidFill>
              </a:rPr>
              <a:t>within the given month.</a:t>
            </a:r>
          </a:p>
          <a:p>
            <a:endParaRPr lang="en-US" sz="1300" dirty="0">
              <a:solidFill>
                <a:schemeClr val="bg1"/>
              </a:solidFill>
            </a:endParaRPr>
          </a:p>
          <a:p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EC9009-35AD-4F83-F881-FD7F887A25B8}"/>
              </a:ext>
            </a:extLst>
          </p:cNvPr>
          <p:cNvSpPr txBox="1"/>
          <p:nvPr/>
        </p:nvSpPr>
        <p:spPr>
          <a:xfrm>
            <a:off x="5561588" y="4075359"/>
            <a:ext cx="651905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City Type</a:t>
            </a:r>
          </a:p>
          <a:p>
            <a:r>
              <a:rPr lang="en-US" sz="1300" b="1" dirty="0">
                <a:solidFill>
                  <a:schemeClr val="bg1"/>
                </a:solidFill>
              </a:rPr>
              <a:t>1. Business-focused cities: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Tend to have higher contributions from high frequency passengers.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High Frequency Passengers Ratio &gt;= 50%.</a:t>
            </a:r>
          </a:p>
          <a:p>
            <a:endParaRPr lang="en-US" sz="13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2.  Mixed-use cities: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Have a moderate balance between high and low frequency passengers.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20% &lt;= High Frequency Passengers Ratio &lt; 50%.</a:t>
            </a:r>
          </a:p>
          <a:p>
            <a:endParaRPr lang="en-US" sz="13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3. Tourism-focused cities: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Tend to have higher numbers of low frequency passengers (1–2 trips).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High Frequency Passengers Ratio &lt; 20%.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6D82D8-05FB-F381-161C-AC05AABC3AF2}"/>
              </a:ext>
            </a:extLst>
          </p:cNvPr>
          <p:cNvCxnSpPr>
            <a:cxnSpLocks/>
          </p:cNvCxnSpPr>
          <p:nvPr/>
        </p:nvCxnSpPr>
        <p:spPr>
          <a:xfrm>
            <a:off x="5523762" y="4147764"/>
            <a:ext cx="0" cy="241847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CBC9765-3459-9932-3132-4DF1A6134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58" y="4147764"/>
            <a:ext cx="5213991" cy="24077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D2B600-7835-A083-9326-331D70CAA483}"/>
              </a:ext>
            </a:extLst>
          </p:cNvPr>
          <p:cNvCxnSpPr>
            <a:cxnSpLocks/>
          </p:cNvCxnSpPr>
          <p:nvPr/>
        </p:nvCxnSpPr>
        <p:spPr>
          <a:xfrm>
            <a:off x="310609" y="1403989"/>
            <a:ext cx="11472419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8FD877-B665-5B68-1551-8D90024F3AB6}"/>
              </a:ext>
            </a:extLst>
          </p:cNvPr>
          <p:cNvCxnSpPr>
            <a:cxnSpLocks/>
          </p:cNvCxnSpPr>
          <p:nvPr/>
        </p:nvCxnSpPr>
        <p:spPr>
          <a:xfrm>
            <a:off x="310609" y="4075359"/>
            <a:ext cx="9714768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A24E9A-C089-75FD-6AD8-E7D88D7906EB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87FA05-BA25-8102-7A06-926F63BAB917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493C43E6-18D7-55D0-23C9-754AACCF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0092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2B833-875F-37F3-8EBC-1D8F04E59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6827C9-4EA3-4878-3624-BE4BB53BC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1637D47A-C78C-FDF7-C605-9548DC9B7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64C653-DF99-1C66-80A1-2591954E14DD}"/>
              </a:ext>
            </a:extLst>
          </p:cNvPr>
          <p:cNvCxnSpPr>
            <a:cxnSpLocks/>
          </p:cNvCxnSpPr>
          <p:nvPr/>
        </p:nvCxnSpPr>
        <p:spPr>
          <a:xfrm flipH="1">
            <a:off x="9954871" y="1647929"/>
            <a:ext cx="3046" cy="3633658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0A9494F-CBE0-ECF3-2904-C69815A1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35" y="1527028"/>
            <a:ext cx="6600341" cy="232765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189663-8D52-8852-FABA-8EAF140400A8}"/>
              </a:ext>
            </a:extLst>
          </p:cNvPr>
          <p:cNvSpPr/>
          <p:nvPr/>
        </p:nvSpPr>
        <p:spPr>
          <a:xfrm>
            <a:off x="4708183" y="291766"/>
            <a:ext cx="5624538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2BAA8D-E6F1-3CC9-DD68-36DDBE495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338071"/>
            <a:ext cx="4304881" cy="95714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B14317E-7BE1-0511-51C8-89385FCA6190}"/>
              </a:ext>
            </a:extLst>
          </p:cNvPr>
          <p:cNvSpPr txBox="1">
            <a:spLocks/>
          </p:cNvSpPr>
          <p:nvPr/>
        </p:nvSpPr>
        <p:spPr>
          <a:xfrm>
            <a:off x="140678" y="291766"/>
            <a:ext cx="4567504" cy="100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Q6</a:t>
            </a:r>
          </a:p>
          <a:p>
            <a:pPr algn="ctr"/>
            <a:r>
              <a:rPr lang="en-US" sz="4000" b="1" u="sng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C4F15-9E63-5B82-DFA0-FAB670143323}"/>
              </a:ext>
            </a:extLst>
          </p:cNvPr>
          <p:cNvSpPr txBox="1"/>
          <p:nvPr/>
        </p:nvSpPr>
        <p:spPr>
          <a:xfrm>
            <a:off x="9956395" y="1532183"/>
            <a:ext cx="21242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City Types Patterns</a:t>
            </a: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Tourism-focused cities: </a:t>
            </a:r>
            <a:r>
              <a:rPr lang="en-US" sz="1400" dirty="0">
                <a:solidFill>
                  <a:schemeClr val="bg1"/>
                </a:solidFill>
              </a:rPr>
              <a:t>High passenger and driver ratings, premium fares, and longer trip distances, reflecting positive experiences and leisure-oriented trips.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Business-focused cities: </a:t>
            </a:r>
            <a:r>
              <a:rPr lang="en-US" sz="1400" dirty="0">
                <a:solidFill>
                  <a:schemeClr val="bg1"/>
                </a:solidFill>
              </a:rPr>
              <a:t>Lower passenger and driver ratings, cost-efficient fares, and shorter trip distances, tailored for frequent, point-to-point travel.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6FF452-F651-65EA-62F7-C569DE23A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64" y="3909796"/>
            <a:ext cx="4772691" cy="27435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59F98F-9602-0AE8-698E-A163F95D8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087" y="3905034"/>
            <a:ext cx="4737479" cy="271251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7C19F-00AD-E1D3-FCAC-F90B3F3EDA10}"/>
              </a:ext>
            </a:extLst>
          </p:cNvPr>
          <p:cNvCxnSpPr>
            <a:cxnSpLocks/>
          </p:cNvCxnSpPr>
          <p:nvPr/>
        </p:nvCxnSpPr>
        <p:spPr>
          <a:xfrm>
            <a:off x="341169" y="1472184"/>
            <a:ext cx="11372411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5958FA-ACE5-9147-3841-48E0DBEF4372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C30FE8-8880-F27F-5F2D-7DB290F1056E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5B2C2823-91C0-2BD6-ED09-CB406C53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3061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70A96-3B6D-87AF-F2A9-98664AB28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64C8DF-7C0F-0C61-0CB7-316FACDD0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0A5284B6-2BE1-42F5-B4E7-C0CEBE27A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43C7DF-E8DA-7310-A9DD-DE95A7ABD99D}"/>
              </a:ext>
            </a:extLst>
          </p:cNvPr>
          <p:cNvSpPr/>
          <p:nvPr/>
        </p:nvSpPr>
        <p:spPr>
          <a:xfrm>
            <a:off x="4708183" y="291766"/>
            <a:ext cx="4840932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623C63A-C610-E815-A18A-76CB1F8340B8}"/>
              </a:ext>
            </a:extLst>
          </p:cNvPr>
          <p:cNvSpPr/>
          <p:nvPr/>
        </p:nvSpPr>
        <p:spPr>
          <a:xfrm>
            <a:off x="9627592" y="284654"/>
            <a:ext cx="1401937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5080D-054E-3219-65A5-ADDDA599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79" y="309124"/>
            <a:ext cx="4567504" cy="10128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BDA6DC-014A-2AD9-8AE3-11A5041CA2FA}"/>
              </a:ext>
            </a:extLst>
          </p:cNvPr>
          <p:cNvSpPr txBox="1">
            <a:spLocks/>
          </p:cNvSpPr>
          <p:nvPr/>
        </p:nvSpPr>
        <p:spPr>
          <a:xfrm>
            <a:off x="140678" y="301083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Q7</a:t>
            </a:r>
          </a:p>
          <a:p>
            <a:r>
              <a:rPr lang="en-US" sz="4000" b="1" u="sng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Target Trips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339FFD-0D6A-F4ED-7B02-2713B2572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9" y="1573191"/>
            <a:ext cx="7035626" cy="26124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16A46C-0A3A-C60D-E518-A5A7C2A81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460" y="1573190"/>
            <a:ext cx="4605472" cy="261246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42F321-C2A9-A67C-D3FC-E4CEA0772C32}"/>
              </a:ext>
            </a:extLst>
          </p:cNvPr>
          <p:cNvCxnSpPr>
            <a:cxnSpLocks/>
          </p:cNvCxnSpPr>
          <p:nvPr/>
        </p:nvCxnSpPr>
        <p:spPr>
          <a:xfrm>
            <a:off x="258004" y="4259225"/>
            <a:ext cx="1151062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0CEAD3-4831-6CA9-E44B-1A909A012751}"/>
              </a:ext>
            </a:extLst>
          </p:cNvPr>
          <p:cNvSpPr txBox="1"/>
          <p:nvPr/>
        </p:nvSpPr>
        <p:spPr>
          <a:xfrm>
            <a:off x="495333" y="4304317"/>
            <a:ext cx="112013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Target Trips Analysis Insights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Tourism-focused</a:t>
            </a:r>
            <a:r>
              <a:rPr lang="en-US" sz="1600" dirty="0">
                <a:solidFill>
                  <a:schemeClr val="bg1"/>
                </a:solidFill>
              </a:rPr>
              <a:t> cities consistently outperformed others in meeting trip targets, highlighting robust demand in leisure-oriented regions.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Business-focused</a:t>
            </a:r>
            <a:r>
              <a:rPr lang="en-US" sz="1600" dirty="0">
                <a:solidFill>
                  <a:schemeClr val="bg1"/>
                </a:solidFill>
              </a:rPr>
              <a:t> cities such as Lucknow and Vadodara underperformed, suggesting potential demand challenges or overestimated targets.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Mixed </a:t>
            </a:r>
            <a:r>
              <a:rPr lang="en-US" sz="1600" dirty="0">
                <a:solidFill>
                  <a:schemeClr val="bg1"/>
                </a:solidFill>
              </a:rPr>
              <a:t>cities like Coimbatore and Chandigarh stayed close to their targets, with minimal deviations, reflecting stable performance.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6521E8-53A8-461B-AADD-6CCBDE27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04" y="523604"/>
            <a:ext cx="1315987" cy="6087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8D3ABB-6D7E-D7A1-F3DA-006E1FCB041A}"/>
              </a:ext>
            </a:extLst>
          </p:cNvPr>
          <p:cNvCxnSpPr>
            <a:cxnSpLocks/>
          </p:cNvCxnSpPr>
          <p:nvPr/>
        </p:nvCxnSpPr>
        <p:spPr>
          <a:xfrm>
            <a:off x="257602" y="1466571"/>
            <a:ext cx="11439065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58199-B747-66D4-A6D1-DC81BABE7CD2}"/>
              </a:ext>
            </a:extLst>
          </p:cNvPr>
          <p:cNvGrpSpPr/>
          <p:nvPr/>
        </p:nvGrpSpPr>
        <p:grpSpPr>
          <a:xfrm>
            <a:off x="11029529" y="306687"/>
            <a:ext cx="1090405" cy="880741"/>
            <a:chOff x="497711" y="3229337"/>
            <a:chExt cx="3055717" cy="22427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8D135C-C1DC-E0F4-BFCF-5C7D9EE674D1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9AF3C475-1A3A-1440-7D07-FEA5AE26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4293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A5192-4116-AB37-AFC2-09DC1FD36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5B8092-990B-CD52-49E0-81F607E0F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82D7F337-8BBD-FEF2-EC4A-A19FEB853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B40C6D-2A45-A8F6-C021-F1B96B9F4809}"/>
              </a:ext>
            </a:extLst>
          </p:cNvPr>
          <p:cNvSpPr/>
          <p:nvPr/>
        </p:nvSpPr>
        <p:spPr>
          <a:xfrm>
            <a:off x="4708183" y="291766"/>
            <a:ext cx="4840932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DB8864-11B3-C95C-7C2D-B873632722CE}"/>
              </a:ext>
            </a:extLst>
          </p:cNvPr>
          <p:cNvSpPr/>
          <p:nvPr/>
        </p:nvSpPr>
        <p:spPr>
          <a:xfrm>
            <a:off x="9627592" y="284654"/>
            <a:ext cx="1401937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65BC7-C769-64AB-0DCA-CBC33651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79" y="309124"/>
            <a:ext cx="4567504" cy="10128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C5F9AE-0231-2C3E-371F-EA0CC003A97A}"/>
              </a:ext>
            </a:extLst>
          </p:cNvPr>
          <p:cNvSpPr txBox="1">
            <a:spLocks/>
          </p:cNvSpPr>
          <p:nvPr/>
        </p:nvSpPr>
        <p:spPr>
          <a:xfrm>
            <a:off x="140678" y="301083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Q7</a:t>
            </a:r>
          </a:p>
          <a:p>
            <a:pPr>
              <a:lnSpc>
                <a:spcPct val="120000"/>
              </a:lnSpc>
            </a:pPr>
            <a:r>
              <a:rPr lang="en-US" sz="4000" b="1" u="sng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Target New Passengers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FD75C5-FDC6-4930-2B9F-9F6F4F7AADE9}"/>
              </a:ext>
            </a:extLst>
          </p:cNvPr>
          <p:cNvCxnSpPr>
            <a:cxnSpLocks/>
          </p:cNvCxnSpPr>
          <p:nvPr/>
        </p:nvCxnSpPr>
        <p:spPr>
          <a:xfrm>
            <a:off x="4316819" y="4330345"/>
            <a:ext cx="7379848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80996-8EAC-65CD-18CC-BF7BC4655276}"/>
              </a:ext>
            </a:extLst>
          </p:cNvPr>
          <p:cNvSpPr txBox="1"/>
          <p:nvPr/>
        </p:nvSpPr>
        <p:spPr>
          <a:xfrm>
            <a:off x="4316819" y="4440013"/>
            <a:ext cx="754172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Target New Passengers Analysis Insights</a:t>
            </a: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Business-focused </a:t>
            </a:r>
            <a:r>
              <a:rPr lang="en-US" sz="1400" dirty="0">
                <a:solidFill>
                  <a:schemeClr val="bg1"/>
                </a:solidFill>
              </a:rPr>
              <a:t>cities like Coimbatore and Surat excel in new passenger acquisition, possibly due to frequent onboarding of business clients.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Tourism-focused </a:t>
            </a:r>
            <a:r>
              <a:rPr lang="en-US" sz="1400" dirty="0">
                <a:solidFill>
                  <a:schemeClr val="bg1"/>
                </a:solidFill>
              </a:rPr>
              <a:t>cities, like Jaipur, underperformed, reflecting potential gaps in marketing or seasonal fluctuations</a:t>
            </a:r>
            <a:r>
              <a:rPr lang="ru-RU" sz="1400" dirty="0">
                <a:solidFill>
                  <a:schemeClr val="bg1"/>
                </a:solidFill>
              </a:rPr>
              <a:t> (</a:t>
            </a:r>
            <a:r>
              <a:rPr lang="en-US" sz="1400" dirty="0">
                <a:solidFill>
                  <a:schemeClr val="bg1"/>
                </a:solidFill>
              </a:rPr>
              <a:t>e.g., a strong decrease in new passengers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in Jaipur in March</a:t>
            </a:r>
            <a:r>
              <a:rPr lang="ru-RU" sz="1400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. Also, premium pricing may deter potential new riders in tourism-heavy cities like Jaipur.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Mixed-focused</a:t>
            </a:r>
            <a:r>
              <a:rPr lang="en-US" sz="1400" dirty="0">
                <a:solidFill>
                  <a:schemeClr val="bg1"/>
                </a:solidFill>
              </a:rPr>
              <a:t> cities perform well likely due to the benefit from diverse passenger profiles.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DA7980C-91E1-A31C-AB9A-201F06E8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04" y="523604"/>
            <a:ext cx="1315987" cy="608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D7AB70-C215-F1F6-CA66-4D5C4CCBF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052" y="1625157"/>
            <a:ext cx="4586493" cy="2575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57745-23C9-3EE9-604B-24CF89FE9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12" y="1621823"/>
            <a:ext cx="6977119" cy="25827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90A011-B623-D585-EB6E-827977EDAC7E}"/>
              </a:ext>
            </a:extLst>
          </p:cNvPr>
          <p:cNvCxnSpPr>
            <a:cxnSpLocks/>
          </p:cNvCxnSpPr>
          <p:nvPr/>
        </p:nvCxnSpPr>
        <p:spPr>
          <a:xfrm>
            <a:off x="318704" y="1508051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CAFDE5-C88A-A67F-8A1B-B30DC4BAF6CF}"/>
              </a:ext>
            </a:extLst>
          </p:cNvPr>
          <p:cNvGrpSpPr/>
          <p:nvPr/>
        </p:nvGrpSpPr>
        <p:grpSpPr>
          <a:xfrm>
            <a:off x="11029529" y="306687"/>
            <a:ext cx="1090405" cy="880741"/>
            <a:chOff x="497711" y="3229337"/>
            <a:chExt cx="3055717" cy="224270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DFB4F3-2933-0C2D-B1CB-961EEBCD22D6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C16BFBE3-61DA-0CD6-2BF6-86119B59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D8AE37-9B06-FBDD-54FC-5895AB1B0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113" y="4252480"/>
            <a:ext cx="4065608" cy="24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1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EA8EC-76B0-2B4E-41A2-C3E29276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8A69D-E442-E0E4-8A56-BE7099496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7A3D351C-BBE3-BA19-98FE-AB5D4A3C4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F5F6F6-B3F4-2833-B413-5BCC7C3ED739}"/>
              </a:ext>
            </a:extLst>
          </p:cNvPr>
          <p:cNvSpPr/>
          <p:nvPr/>
        </p:nvSpPr>
        <p:spPr>
          <a:xfrm>
            <a:off x="4708183" y="291766"/>
            <a:ext cx="4840932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89278A-4921-D95A-CBE0-CA8895A4A29F}"/>
              </a:ext>
            </a:extLst>
          </p:cNvPr>
          <p:cNvSpPr/>
          <p:nvPr/>
        </p:nvSpPr>
        <p:spPr>
          <a:xfrm>
            <a:off x="9627592" y="284654"/>
            <a:ext cx="1401937" cy="10537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23710-EABB-18E6-FF8E-0F53B0FE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79" y="309124"/>
            <a:ext cx="4567504" cy="10128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D22C1B-1B62-7896-416A-D178F8C346E2}"/>
              </a:ext>
            </a:extLst>
          </p:cNvPr>
          <p:cNvSpPr txBox="1">
            <a:spLocks/>
          </p:cNvSpPr>
          <p:nvPr/>
        </p:nvSpPr>
        <p:spPr>
          <a:xfrm>
            <a:off x="140678" y="301083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Q7</a:t>
            </a:r>
          </a:p>
          <a:p>
            <a:pPr>
              <a:lnSpc>
                <a:spcPct val="120000"/>
              </a:lnSpc>
            </a:pPr>
            <a:r>
              <a:rPr lang="en-US" sz="4000" b="1" u="sng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Target Avg Pass. Rating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166A17-D8CD-CF2A-D0B7-1D3448438659}"/>
              </a:ext>
            </a:extLst>
          </p:cNvPr>
          <p:cNvCxnSpPr>
            <a:cxnSpLocks/>
          </p:cNvCxnSpPr>
          <p:nvPr/>
        </p:nvCxnSpPr>
        <p:spPr>
          <a:xfrm>
            <a:off x="318704" y="4330345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1FEB00-B8EA-6EA0-0D02-14977E94103B}"/>
              </a:ext>
            </a:extLst>
          </p:cNvPr>
          <p:cNvSpPr txBox="1"/>
          <p:nvPr/>
        </p:nvSpPr>
        <p:spPr>
          <a:xfrm>
            <a:off x="495333" y="4458673"/>
            <a:ext cx="11201334" cy="182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Target Avg Passenger Rating Analysis Insights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Tourism-focused </a:t>
            </a:r>
            <a:r>
              <a:rPr lang="en-US" sz="1600" dirty="0">
                <a:solidFill>
                  <a:schemeClr val="bg1"/>
                </a:solidFill>
              </a:rPr>
              <a:t>cities such as Jaipur and Mysore exceeded their target average passenger ratings, reflecting high passenger satisfaction in these regions.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Business-focused </a:t>
            </a:r>
            <a:r>
              <a:rPr lang="en-US" sz="1600" dirty="0">
                <a:solidFill>
                  <a:schemeClr val="bg1"/>
                </a:solidFill>
              </a:rPr>
              <a:t>cities like Vadodara and Lucknow underperformed, indicating potential service quality gaps.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Mixed </a:t>
            </a:r>
            <a:r>
              <a:rPr lang="en-US" sz="1600" dirty="0">
                <a:solidFill>
                  <a:schemeClr val="bg1"/>
                </a:solidFill>
              </a:rPr>
              <a:t>cities like Chandigarh and Indore closely met their targets, showcasing consistent passenger satisfaction.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75E550-29BB-0838-10E7-78D3B9311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04" y="523604"/>
            <a:ext cx="1315987" cy="608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5A3805-7085-F738-CFB9-C85314348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88" y="1585603"/>
            <a:ext cx="7019209" cy="2616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CA383-9530-DED4-4F90-3E571BC8E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242" y="1584511"/>
            <a:ext cx="4698787" cy="26175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8AD61-D8E0-82C0-E9C4-6A98584C5D24}"/>
              </a:ext>
            </a:extLst>
          </p:cNvPr>
          <p:cNvCxnSpPr>
            <a:cxnSpLocks/>
          </p:cNvCxnSpPr>
          <p:nvPr/>
        </p:nvCxnSpPr>
        <p:spPr>
          <a:xfrm>
            <a:off x="376467" y="1466571"/>
            <a:ext cx="11439065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F6D226-75EB-A368-D72B-9ACB8E427B43}"/>
              </a:ext>
            </a:extLst>
          </p:cNvPr>
          <p:cNvGrpSpPr/>
          <p:nvPr/>
        </p:nvGrpSpPr>
        <p:grpSpPr>
          <a:xfrm>
            <a:off x="11029529" y="306687"/>
            <a:ext cx="1090405" cy="880741"/>
            <a:chOff x="497711" y="3229337"/>
            <a:chExt cx="3055717" cy="224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D5F5CC-3217-607F-5283-14F8ED321256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53AC5245-42E9-9A17-DAD3-002831FB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7768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87EFE-B80C-27AA-F43C-00CB15A8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113223-F0DF-B5AF-F13D-11BA8C206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4EA1E76A-67ED-6AC1-F264-83FFBC0CB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14B07C6-D2FF-E897-8411-40990B37444F}"/>
              </a:ext>
            </a:extLst>
          </p:cNvPr>
          <p:cNvSpPr/>
          <p:nvPr/>
        </p:nvSpPr>
        <p:spPr>
          <a:xfrm>
            <a:off x="4708183" y="201045"/>
            <a:ext cx="5421338" cy="1598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EF19C7-7719-528C-3271-A976393DB0EF}"/>
              </a:ext>
            </a:extLst>
          </p:cNvPr>
          <p:cNvCxnSpPr>
            <a:cxnSpLocks/>
          </p:cNvCxnSpPr>
          <p:nvPr/>
        </p:nvCxnSpPr>
        <p:spPr>
          <a:xfrm>
            <a:off x="364319" y="4669700"/>
            <a:ext cx="10140480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DA26C832-8AB5-D487-44A0-5B222D18306C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727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B34FE-253F-D558-CD50-005117C6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97" y="254769"/>
            <a:ext cx="4285089" cy="1521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E22D3-2AA5-8F13-D81A-DAEFA5A4E77C}"/>
              </a:ext>
            </a:extLst>
          </p:cNvPr>
          <p:cNvSpPr txBox="1"/>
          <p:nvPr/>
        </p:nvSpPr>
        <p:spPr>
          <a:xfrm>
            <a:off x="364319" y="4787626"/>
            <a:ext cx="505395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Top and Bottom Cities by RPR%: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Highest: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Surat</a:t>
            </a:r>
            <a:r>
              <a:rPr lang="en-US" sz="1600" dirty="0">
                <a:solidFill>
                  <a:schemeClr val="bg1"/>
                </a:solidFill>
              </a:rPr>
              <a:t> (43%) and </a:t>
            </a:r>
            <a:r>
              <a:rPr lang="en-US" sz="1600" b="1" dirty="0">
                <a:solidFill>
                  <a:schemeClr val="bg1"/>
                </a:solidFill>
              </a:rPr>
              <a:t>Lucknow</a:t>
            </a:r>
            <a:r>
              <a:rPr lang="en-US" sz="1600" dirty="0">
                <a:solidFill>
                  <a:schemeClr val="bg1"/>
                </a:solidFill>
              </a:rPr>
              <a:t> (37%) likely due to consistent service quality or local demand.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Lowest: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Mysore</a:t>
            </a:r>
            <a:r>
              <a:rPr lang="en-US" sz="1600" dirty="0">
                <a:solidFill>
                  <a:schemeClr val="bg1"/>
                </a:solidFill>
              </a:rPr>
              <a:t> (11%) and </a:t>
            </a:r>
            <a:r>
              <a:rPr lang="en-US" sz="1600" b="1" dirty="0">
                <a:solidFill>
                  <a:schemeClr val="bg1"/>
                </a:solidFill>
              </a:rPr>
              <a:t>Jaipur</a:t>
            </a:r>
            <a:r>
              <a:rPr lang="en-US" sz="1600" dirty="0">
                <a:solidFill>
                  <a:schemeClr val="bg1"/>
                </a:solidFill>
              </a:rPr>
              <a:t> (17%) potentially due to a lack of retention strategies or seasonal tourism focus.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EEC76-9FF2-DAE5-711A-AF40B445D93F}"/>
              </a:ext>
            </a:extLst>
          </p:cNvPr>
          <p:cNvSpPr txBox="1"/>
          <p:nvPr/>
        </p:nvSpPr>
        <p:spPr>
          <a:xfrm>
            <a:off x="5974440" y="4756543"/>
            <a:ext cx="5229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Peak and Low Months by RPR%: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Peak Months: May</a:t>
            </a:r>
            <a:r>
              <a:rPr lang="en-US" sz="1600" dirty="0">
                <a:solidFill>
                  <a:schemeClr val="bg1"/>
                </a:solidFill>
              </a:rPr>
              <a:t> (33%) and </a:t>
            </a:r>
            <a:r>
              <a:rPr lang="en-US" sz="1600" b="1" dirty="0">
                <a:solidFill>
                  <a:schemeClr val="bg1"/>
                </a:solidFill>
              </a:rPr>
              <a:t>June</a:t>
            </a:r>
            <a:r>
              <a:rPr lang="en-US" sz="1600" dirty="0">
                <a:solidFill>
                  <a:schemeClr val="bg1"/>
                </a:solidFill>
              </a:rPr>
              <a:t> (30%) indicating possible seasonal demand or increased loyalty during these months.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Lowest Months: January</a:t>
            </a:r>
            <a:r>
              <a:rPr lang="en-US" sz="1600" dirty="0">
                <a:solidFill>
                  <a:schemeClr val="bg1"/>
                </a:solidFill>
              </a:rPr>
              <a:t> (19%) and </a:t>
            </a:r>
            <a:r>
              <a:rPr lang="en-US" sz="1600" b="1" dirty="0">
                <a:solidFill>
                  <a:schemeClr val="bg1"/>
                </a:solidFill>
              </a:rPr>
              <a:t>February</a:t>
            </a:r>
            <a:r>
              <a:rPr lang="en-US" sz="1600" dirty="0">
                <a:solidFill>
                  <a:schemeClr val="bg1"/>
                </a:solidFill>
              </a:rPr>
              <a:t> (21%)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5A127C-5EB0-D821-42B7-A31F344BD006}"/>
              </a:ext>
            </a:extLst>
          </p:cNvPr>
          <p:cNvCxnSpPr>
            <a:cxnSpLocks/>
          </p:cNvCxnSpPr>
          <p:nvPr/>
        </p:nvCxnSpPr>
        <p:spPr>
          <a:xfrm>
            <a:off x="364319" y="1877378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FCBC26C-9556-B46A-C435-1E6D31D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86" y="1944628"/>
            <a:ext cx="4455111" cy="2619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AF9564-798D-0D5C-86BD-B7F16ED44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252" y="1955664"/>
            <a:ext cx="4620547" cy="260808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C3005-6F5E-2933-1897-30EF7011BBB4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91C7C0-0527-AD35-042A-BE57DC2D452F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6748D809-DB1C-A958-50B2-B73443D3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6002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0239D-2FC0-0B58-A1A6-ADD47FDE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3BE6CA-43EE-B35D-4A11-01B9A7A20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457C1C38-DE2E-A882-2F22-5F4857CDE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C18CBBA-DE3B-5258-9059-937D285DC90C}"/>
              </a:ext>
            </a:extLst>
          </p:cNvPr>
          <p:cNvSpPr txBox="1">
            <a:spLocks/>
          </p:cNvSpPr>
          <p:nvPr/>
        </p:nvSpPr>
        <p:spPr>
          <a:xfrm>
            <a:off x="2361234" y="2581155"/>
            <a:ext cx="7523546" cy="158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Secondary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F511CA-B44D-39DB-A01D-23DA044629A0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FBA1C4-0533-2CCF-36F5-F6F686FE9D3D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A5ED3864-E137-4D45-62F3-D8291952B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119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E6F3B5-E334-3CB2-10B4-257AF19D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19BEE35-AF6A-366A-52E9-F1246EAB7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DE7C80DF-6815-58F7-6851-96D4BAFF5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37B4E4-3E75-89C3-666A-0DD0A08BF39F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Secondary Analysis Q1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4A0867-A65E-683F-E1D1-08DF41B53DD2}"/>
              </a:ext>
            </a:extLst>
          </p:cNvPr>
          <p:cNvSpPr/>
          <p:nvPr/>
        </p:nvSpPr>
        <p:spPr>
          <a:xfrm>
            <a:off x="4708183" y="161672"/>
            <a:ext cx="5756617" cy="1022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45DC34-F91F-541C-DBEC-E1B59AECDD41}"/>
              </a:ext>
            </a:extLst>
          </p:cNvPr>
          <p:cNvCxnSpPr>
            <a:cxnSpLocks/>
          </p:cNvCxnSpPr>
          <p:nvPr/>
        </p:nvCxnSpPr>
        <p:spPr>
          <a:xfrm>
            <a:off x="7176303" y="1510106"/>
            <a:ext cx="0" cy="511855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1A30E4-BBB3-BEE1-71B4-8694F178F488}"/>
              </a:ext>
            </a:extLst>
          </p:cNvPr>
          <p:cNvSpPr txBox="1"/>
          <p:nvPr/>
        </p:nvSpPr>
        <p:spPr>
          <a:xfrm>
            <a:off x="7327990" y="1371890"/>
            <a:ext cx="468392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Factors Influencing Repeat Passenger Rates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1. Pricing Competitiveness: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Business cities benefit from cost-efficient fares that support frequent rides, while tourism cities struggle with repeat riders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in accordance with higher fares.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2. Demographics and Behavior: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Business cities achieve higher RPR% driven by daily commuters.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Tourism cities face lower RPR% due to leisure travel patterns limiting repeat rides.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3. Socioeconomic Factors: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Highly populated business hubs (Surat) see higher RPR% due to dependence on ride-hailing for daily commutes.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4. Seasonal Trends: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 RPR% in May-June (peak travel).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Low RPR% in January-February (reduced engagement).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P.S. Population data was taken from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</a:t>
            </a:r>
            <a:r>
              <a:rPr lang="en-US" sz="1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StatisticsTimes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8356E9-2E96-F1B5-4E2A-CC96EA62FEF1}"/>
              </a:ext>
            </a:extLst>
          </p:cNvPr>
          <p:cNvCxnSpPr>
            <a:cxnSpLocks/>
          </p:cNvCxnSpPr>
          <p:nvPr/>
        </p:nvCxnSpPr>
        <p:spPr>
          <a:xfrm>
            <a:off x="407018" y="1280160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DB342B-D5FA-543B-295E-0FA11F5C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394" y="235339"/>
            <a:ext cx="4919023" cy="840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BE138C-63F8-9BFB-59BD-EB7479366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90" y="1446855"/>
            <a:ext cx="3452710" cy="25797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A0566-3CAB-40D2-5386-BDD4DEA74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78" y="4151895"/>
            <a:ext cx="3562786" cy="2476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31168D-E1E6-404F-CF55-9A994DCE1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912" y="6124874"/>
            <a:ext cx="352474" cy="3620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B6F850-B807-02F7-82B4-37FFEB76A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5716" y="2736750"/>
            <a:ext cx="3297670" cy="207096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AFC79E7-91DA-F48F-9ADF-DAA67DBB1672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FA8D05-960F-AF4B-FD4C-DCDABDCEF5FF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5FCBDC99-4895-7CBE-5B67-996E45D8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6552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F07DD-FF37-5E37-0B55-7AAF9D7E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2818B5D-1FD5-8A0A-2995-221FF56EE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4301CB7C-1886-68F7-601A-9B3FAC878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31162A-0904-CA69-C2FD-3AA061A57C2F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Secondary Analysis Q2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61AC3D-9609-A5CA-B0D4-3BD17DD91E26}"/>
              </a:ext>
            </a:extLst>
          </p:cNvPr>
          <p:cNvSpPr/>
          <p:nvPr/>
        </p:nvSpPr>
        <p:spPr>
          <a:xfrm>
            <a:off x="4708183" y="161672"/>
            <a:ext cx="5931386" cy="1022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E07A0F-E61E-087C-5277-452A20586AD8}"/>
              </a:ext>
            </a:extLst>
          </p:cNvPr>
          <p:cNvSpPr txBox="1"/>
          <p:nvPr/>
        </p:nvSpPr>
        <p:spPr>
          <a:xfrm>
            <a:off x="407017" y="4536610"/>
            <a:ext cx="114917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Key Insights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1. Seasonal Peaks: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Tourism cities like </a:t>
            </a:r>
            <a:r>
              <a:rPr lang="en-US" sz="1400" b="1" dirty="0">
                <a:solidFill>
                  <a:schemeClr val="bg1"/>
                </a:solidFill>
              </a:rPr>
              <a:t>Jaipur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Kochi</a:t>
            </a:r>
            <a:r>
              <a:rPr lang="en-US" sz="1400" dirty="0">
                <a:solidFill>
                  <a:schemeClr val="bg1"/>
                </a:solidFill>
              </a:rPr>
              <a:t> see higher demand in February-May due to cultural activities, aligning with favorable travel seasons.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2. Lowest Demand Month: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June</a:t>
            </a:r>
            <a:r>
              <a:rPr lang="en-US" sz="1400" dirty="0">
                <a:solidFill>
                  <a:schemeClr val="bg1"/>
                </a:solidFill>
              </a:rPr>
              <a:t> has the lowest total trip volume across cities, likely due to the adverse weather conditions, and the start of the academic year.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3. Marketing Focus: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Promote services during peak tourism months and events, while offering discounts in off-peak months like June to boost demand.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82F235-C5B3-DA24-2063-F35C9F7EB232}"/>
              </a:ext>
            </a:extLst>
          </p:cNvPr>
          <p:cNvCxnSpPr>
            <a:cxnSpLocks/>
          </p:cNvCxnSpPr>
          <p:nvPr/>
        </p:nvCxnSpPr>
        <p:spPr>
          <a:xfrm>
            <a:off x="407018" y="1280160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6E78379-254D-421B-4BBE-A3A348FF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48" y="256326"/>
            <a:ext cx="5403146" cy="797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289624-CEAB-FA53-233C-A636A1A83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889" y="1442853"/>
            <a:ext cx="3576764" cy="28674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C04685-D3DF-1293-DC18-638616BD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17" y="1345564"/>
            <a:ext cx="7554379" cy="301032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70A109-7CCC-36BD-5963-AB75DB62B365}"/>
              </a:ext>
            </a:extLst>
          </p:cNvPr>
          <p:cNvCxnSpPr>
            <a:cxnSpLocks/>
          </p:cNvCxnSpPr>
          <p:nvPr/>
        </p:nvCxnSpPr>
        <p:spPr>
          <a:xfrm>
            <a:off x="511512" y="4443984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21BF4A-E133-DB74-6AAA-68C5C09ABE58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9A3ED8-DEDF-44E2-A360-F04A2382601E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71AE17CC-CFFA-0E16-7BFA-A39F9BF4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5714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056F4-1698-08BC-A68C-45DC926C3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34993E-5EE6-59C3-B30F-84FC5A1F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69E36709-9E69-66E0-4EAE-A64520649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BF414-B65E-4714-68B0-ABC28767DE06}"/>
              </a:ext>
            </a:extLst>
          </p:cNvPr>
          <p:cNvSpPr txBox="1">
            <a:spLocks/>
          </p:cNvSpPr>
          <p:nvPr/>
        </p:nvSpPr>
        <p:spPr>
          <a:xfrm>
            <a:off x="5040337" y="1588956"/>
            <a:ext cx="6649516" cy="4354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 Company Overview</a:t>
            </a:r>
          </a:p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2. Problem Statement</a:t>
            </a:r>
          </a:p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3. Primary Analysis</a:t>
            </a:r>
          </a:p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 Secondary Analysis</a:t>
            </a:r>
          </a:p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 Business Requests</a:t>
            </a:r>
          </a:p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6. Dashboard Overview</a:t>
            </a:r>
          </a:p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7. Recommendations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3FFA63-A2F4-16E1-D74D-E57FE566A25A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6D7674-EC63-F9AC-19BA-FA7EA4101772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45BC2E61-D1DA-C80B-E215-507A83CC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788AFE9-2331-AFB9-E92C-708EB6024579}"/>
              </a:ext>
            </a:extLst>
          </p:cNvPr>
          <p:cNvSpPr txBox="1">
            <a:spLocks/>
          </p:cNvSpPr>
          <p:nvPr/>
        </p:nvSpPr>
        <p:spPr>
          <a:xfrm>
            <a:off x="4716965" y="291766"/>
            <a:ext cx="6061757" cy="91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Agenda</a:t>
            </a:r>
            <a:endParaRPr lang="en-US" sz="40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Picture 7" descr="A magnifying glass looking at a city&#10;&#10;Description automatically generated">
            <a:extLst>
              <a:ext uri="{FF2B5EF4-FFF2-40B4-BE49-F238E27FC236}">
                <a16:creationId xmlns:a16="http://schemas.microsoft.com/office/drawing/2014/main" id="{0021FEF7-9B37-1C2B-7373-E3938B800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286" y="-1282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AFDC9-E202-02C9-522A-D28379D8A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B20466-2333-6CA2-B4F2-E936B8DC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A6406033-C0B0-EF23-5BE5-5F6BB615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A2177F-90D2-8B4C-DF3D-5D882EF4FD10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Secondary Analysis Q3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FADF1B-2054-81A8-10EC-0A9E340C6BA1}"/>
              </a:ext>
            </a:extLst>
          </p:cNvPr>
          <p:cNvSpPr/>
          <p:nvPr/>
        </p:nvSpPr>
        <p:spPr>
          <a:xfrm>
            <a:off x="4708183" y="161672"/>
            <a:ext cx="5929872" cy="1022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2BB01-9601-A423-2054-4263DEE41364}"/>
              </a:ext>
            </a:extLst>
          </p:cNvPr>
          <p:cNvSpPr txBox="1"/>
          <p:nvPr/>
        </p:nvSpPr>
        <p:spPr>
          <a:xfrm>
            <a:off x="348607" y="1700486"/>
            <a:ext cx="53680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Emerging Mobility Trends &amp; Relevance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1. Trends: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Electric vehicle (EV) adoption, green energy use, and shared mobility are reshaping Tier-2 city markets.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2. Relevance: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EV integration can significantly reduce operational costs in cities with high average trip distances, such as Jaipur.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Aligning with sustainability attracts eco-conscious customers and enhances brand loyalty.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Establishing </a:t>
            </a:r>
            <a:r>
              <a:rPr lang="en-US" sz="1400" b="1" dirty="0" err="1">
                <a:solidFill>
                  <a:schemeClr val="bg1"/>
                </a:solidFill>
              </a:rPr>
              <a:t>Goodcabs</a:t>
            </a:r>
            <a:r>
              <a:rPr lang="en-US" sz="1400" dirty="0">
                <a:solidFill>
                  <a:schemeClr val="bg1"/>
                </a:solidFill>
              </a:rPr>
              <a:t> as a progressive, eco-friendly and forward-thinking brand.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F0870-BF93-6456-9142-24850A55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5" y="228509"/>
            <a:ext cx="5094845" cy="888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9395E-6F63-8AE5-B369-FB04FFF3916D}"/>
              </a:ext>
            </a:extLst>
          </p:cNvPr>
          <p:cNvSpPr txBox="1"/>
          <p:nvPr/>
        </p:nvSpPr>
        <p:spPr>
          <a:xfrm>
            <a:off x="6525401" y="1700486"/>
            <a:ext cx="5353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1. </a:t>
            </a:r>
            <a:r>
              <a:rPr lang="en-US" sz="1400" dirty="0">
                <a:solidFill>
                  <a:schemeClr val="bg1"/>
                </a:solidFill>
              </a:rPr>
              <a:t>Deploy EVs strategically in cities with high trip volumes and longer average distances like Jaipur and Kochi to maximize cost savings.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2. </a:t>
            </a:r>
            <a:r>
              <a:rPr lang="en-US" sz="1400" dirty="0">
                <a:solidFill>
                  <a:schemeClr val="bg1"/>
                </a:solidFill>
              </a:rPr>
              <a:t>Partner with governments or private players to establish EV charging infrastructure in key locations.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3. </a:t>
            </a:r>
            <a:r>
              <a:rPr lang="en-US" sz="1400" dirty="0">
                <a:solidFill>
                  <a:schemeClr val="bg1"/>
                </a:solidFill>
              </a:rPr>
              <a:t>Launch eco-friendly marketing campaigns to appeal to environmentally conscious customers.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4. </a:t>
            </a:r>
            <a:r>
              <a:rPr lang="en-US" sz="1400" dirty="0">
                <a:solidFill>
                  <a:schemeClr val="bg1"/>
                </a:solidFill>
              </a:rPr>
              <a:t>Attract customers through discounts, incentivize passengers to try EV services, raising awareness and building a user base quickly.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7679CE-0FF5-4E2A-8975-CCB87C006CA8}"/>
              </a:ext>
            </a:extLst>
          </p:cNvPr>
          <p:cNvCxnSpPr>
            <a:cxnSpLocks/>
          </p:cNvCxnSpPr>
          <p:nvPr/>
        </p:nvCxnSpPr>
        <p:spPr>
          <a:xfrm>
            <a:off x="6094486" y="1700486"/>
            <a:ext cx="1514" cy="2954655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A95670-44E5-25AC-D887-3F7B9D119F79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773341-D868-40A9-FF63-964416C8E88E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395D282F-CBF4-C180-0493-8F07C9292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8931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85095A-7E92-484E-79B0-0DF126C9A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FB40179-AC7F-7EF6-5C4B-EDE70BAF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AE1E6205-D713-3DA4-776B-378EFE4B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2EAC7D-5B00-20A8-3FDB-DC5DAECC228D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Secondary Analysis Q4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1FF121-18E5-0107-69F6-29904E9EA859}"/>
              </a:ext>
            </a:extLst>
          </p:cNvPr>
          <p:cNvSpPr/>
          <p:nvPr/>
        </p:nvSpPr>
        <p:spPr>
          <a:xfrm>
            <a:off x="4708183" y="161672"/>
            <a:ext cx="5655017" cy="1022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67921-B90D-96E0-4246-584549D91AE0}"/>
              </a:ext>
            </a:extLst>
          </p:cNvPr>
          <p:cNvSpPr txBox="1"/>
          <p:nvPr/>
        </p:nvSpPr>
        <p:spPr>
          <a:xfrm>
            <a:off x="2592730" y="1481148"/>
            <a:ext cx="711842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Recommendations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1. Tourism-Heavy Cities (e.g., Jaipur, Kochi):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Partner with hotels, resorts, and event venues to provide seamless transportation for guests.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Offer exclusive packages or discounts for tourists to boost demand.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2. High-Footfall Cities (e.g., Lucknow, Surat):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Collaborate with malls and shopping centers for co-branded promotions and offers.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Establish visibility through kiosks or exclusive pick-up/drop-off zones to attract repeat riders.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3. Impact: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Strengthens customer loyalty and enhances brand visibility.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Drives mutual growth for </a:t>
            </a:r>
            <a:r>
              <a:rPr lang="en-US" sz="1600" b="1" dirty="0" err="1">
                <a:solidFill>
                  <a:schemeClr val="bg1"/>
                </a:solidFill>
              </a:rPr>
              <a:t>Goodcabs</a:t>
            </a:r>
            <a:r>
              <a:rPr lang="en-US" sz="1600" dirty="0">
                <a:solidFill>
                  <a:schemeClr val="bg1"/>
                </a:solidFill>
              </a:rPr>
              <a:t> and partnered businesses.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C778A-BF35-F5CA-5F97-FF1695CDA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266170"/>
            <a:ext cx="4863823" cy="8429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32B0835-C131-6D75-6C66-64B51F62BD4D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C9F8F5-6567-2A66-DB43-0F88119F18C8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C86606E8-8457-D04D-A753-7BD9BEAC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5177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9020E-C8B6-2A84-01CF-134592DA1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A51FB5-345B-9167-0FEF-3A929126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EFDB2F11-26C8-6008-4C0E-EF10ED6F8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C4679E-0B9B-8DB3-30A9-6A019B62F6CD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Secondary Analysis Q5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47528A-180B-B331-6B00-A3D057FDF34C}"/>
              </a:ext>
            </a:extLst>
          </p:cNvPr>
          <p:cNvSpPr/>
          <p:nvPr/>
        </p:nvSpPr>
        <p:spPr>
          <a:xfrm>
            <a:off x="4708183" y="161672"/>
            <a:ext cx="5695657" cy="1022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671E4-11CA-2F9B-AF87-7D737274DACD}"/>
              </a:ext>
            </a:extLst>
          </p:cNvPr>
          <p:cNvSpPr txBox="1"/>
          <p:nvPr/>
        </p:nvSpPr>
        <p:spPr>
          <a:xfrm>
            <a:off x="949124" y="1481148"/>
            <a:ext cx="10729732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Key Data and Metrics for Collection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1. Customer Behavior &amp; Satisfaction: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Travel purpose (e.g., leisure, business, commute) via optional surveys or app prompts.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Time of travel, travel duration, and peak hours for in-depth operational efficiency and pricing analysis.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Passenger Feedback on service quality, focusing on driver professionalism, vehicle cleanliness, and timeliness.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Trip cancellation reasons to improve user experience.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2. Operational Efficiency: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Vehicle performance: fuel/electric consumption, maintenance needs, and downtime.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Driver activity: trip count per day, hours worked, and average ratings.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3. Market Trends: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Seasonal or event-driven demand fluctuations to predict and meet peak demand.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4. Additional Insights: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High-demand areas or routes to identify expansion or service improvement opportunities.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Loyalty program engagement to assess retention strategies.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A91EA-6722-E047-BC3E-4CFCD722E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195632"/>
            <a:ext cx="4507677" cy="9519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A1A346-CE21-DA92-1104-C7B206F9FF95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00BE32-8B09-AB9A-94A0-54B5024E6299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D899E319-47FC-73D0-6268-C73F2AFC9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9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80547-AAED-E0AD-45C4-468172A3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A3C85F7-07CD-2338-BB9A-A564AA42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B5B3154D-AEC5-81D3-EA9D-065B8304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80CEF80-7BA3-73B2-8DF6-0CCCA13238EF}"/>
              </a:ext>
            </a:extLst>
          </p:cNvPr>
          <p:cNvSpPr txBox="1">
            <a:spLocks/>
          </p:cNvSpPr>
          <p:nvPr/>
        </p:nvSpPr>
        <p:spPr>
          <a:xfrm>
            <a:off x="2361234" y="2581155"/>
            <a:ext cx="7523546" cy="158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ADCA7E-1BF5-FB6F-C669-814839EB6EFF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C6075B-D837-A326-BB76-5BE6F0057EDA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A6961A47-C27C-811D-8165-E3F0FB9F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44942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AB5E5-9288-E468-BD4A-D6D307FD2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EE1878-B614-7AA8-DE56-F63F3636C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732FBE82-1317-9C0A-3E5B-C8EC597BE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9E4238-955C-D432-E347-824522DD9C03}"/>
              </a:ext>
            </a:extLst>
          </p:cNvPr>
          <p:cNvSpPr/>
          <p:nvPr/>
        </p:nvSpPr>
        <p:spPr>
          <a:xfrm>
            <a:off x="3416461" y="2280213"/>
            <a:ext cx="5359078" cy="2280212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C100513-3DCA-4E73-9D08-7834876591E1}"/>
              </a:ext>
            </a:extLst>
          </p:cNvPr>
          <p:cNvSpPr/>
          <p:nvPr/>
        </p:nvSpPr>
        <p:spPr>
          <a:xfrm>
            <a:off x="4708182" y="481085"/>
            <a:ext cx="5931387" cy="6597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35431AB-44B2-81AD-456C-C28A04358335}"/>
              </a:ext>
            </a:extLst>
          </p:cNvPr>
          <p:cNvSpPr txBox="1">
            <a:spLocks/>
          </p:cNvSpPr>
          <p:nvPr/>
        </p:nvSpPr>
        <p:spPr>
          <a:xfrm>
            <a:off x="140678" y="346822"/>
            <a:ext cx="4567504" cy="949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 - 1</a:t>
            </a:r>
          </a:p>
        </p:txBody>
      </p:sp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1CC6ECEF-E885-C4D0-0DA5-AE0F1065D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182" y="2491659"/>
            <a:ext cx="5029636" cy="18746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9290F-9F7D-7E74-62EE-98BA1E1F79F0}"/>
              </a:ext>
            </a:extLst>
          </p:cNvPr>
          <p:cNvCxnSpPr>
            <a:cxnSpLocks/>
          </p:cNvCxnSpPr>
          <p:nvPr/>
        </p:nvCxnSpPr>
        <p:spPr>
          <a:xfrm>
            <a:off x="444519" y="1576436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8B4-D369-297D-DD0A-0B58B3327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664665"/>
            <a:ext cx="5617464" cy="2740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1610A-989D-34CC-7A79-6632EA17E466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87F9A0-1902-E9D7-F2D1-611976DCD353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F4877574-F58C-464F-98B3-F660A0A6F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7762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9B1F4-7DFD-E271-DCEC-FEDCB1D0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EC72F7-B888-282E-174F-A891BFE01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177FFE7E-BB13-0EF0-0291-3D8EB49BD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B0DE44-81F7-B7EE-DF54-FB95CBFA30A5}"/>
              </a:ext>
            </a:extLst>
          </p:cNvPr>
          <p:cNvSpPr/>
          <p:nvPr/>
        </p:nvSpPr>
        <p:spPr>
          <a:xfrm>
            <a:off x="322636" y="1514531"/>
            <a:ext cx="5359078" cy="4687747"/>
          </a:xfrm>
          <a:prstGeom prst="roundRect">
            <a:avLst>
              <a:gd name="adj" fmla="val 70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9FAC67-C126-416B-D926-8AD0C43C9777}"/>
              </a:ext>
            </a:extLst>
          </p:cNvPr>
          <p:cNvSpPr/>
          <p:nvPr/>
        </p:nvSpPr>
        <p:spPr>
          <a:xfrm>
            <a:off x="4708182" y="478372"/>
            <a:ext cx="5990421" cy="6081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5501D3B-7C40-3333-D38E-3A5923ECCC93}"/>
              </a:ext>
            </a:extLst>
          </p:cNvPr>
          <p:cNvSpPr txBox="1">
            <a:spLocks/>
          </p:cNvSpPr>
          <p:nvPr/>
        </p:nvSpPr>
        <p:spPr>
          <a:xfrm>
            <a:off x="140678" y="346823"/>
            <a:ext cx="4567504" cy="871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 - </a:t>
            </a:r>
            <a:r>
              <a:rPr lang="ru-RU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en-US" sz="36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 descr="A screenshot of a data&#10;&#10;Description automatically generated">
            <a:extLst>
              <a:ext uri="{FF2B5EF4-FFF2-40B4-BE49-F238E27FC236}">
                <a16:creationId xmlns:a16="http://schemas.microsoft.com/office/drawing/2014/main" id="{4E7A2963-1FBD-740B-AD20-9A361AD6D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1" y="1605425"/>
            <a:ext cx="4724809" cy="44580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4B89C8-1268-F8FF-7529-79FFA08B3256}"/>
              </a:ext>
            </a:extLst>
          </p:cNvPr>
          <p:cNvSpPr/>
          <p:nvPr/>
        </p:nvSpPr>
        <p:spPr>
          <a:xfrm>
            <a:off x="6095999" y="1514531"/>
            <a:ext cx="5061995" cy="5150731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CE51DCC7-4960-A673-01F8-0E12CC82A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30" y="1561675"/>
            <a:ext cx="4267639" cy="50564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76C62B-4AE0-8209-007C-BE9C7473EB06}"/>
              </a:ext>
            </a:extLst>
          </p:cNvPr>
          <p:cNvCxnSpPr>
            <a:cxnSpLocks/>
          </p:cNvCxnSpPr>
          <p:nvPr/>
        </p:nvCxnSpPr>
        <p:spPr>
          <a:xfrm>
            <a:off x="362326" y="1321793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67351-0225-A4AA-7231-94DB06E6A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974" y="665912"/>
            <a:ext cx="5813170" cy="2227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B330C4-FCDA-02BF-7C07-51C240F10FAC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1139C1-0AC9-E321-5200-5B82CF6B0718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C133C275-7786-289E-4F6C-06A932604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11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FAA8E-AC44-447A-3D52-9FE06C6CB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947930-6A6F-8A46-2AB3-95680741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562E594F-66DF-F835-4B5A-D6DC1800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BE24EB-DAE2-8D75-54A4-6AFF927A11DF}"/>
              </a:ext>
            </a:extLst>
          </p:cNvPr>
          <p:cNvSpPr/>
          <p:nvPr/>
        </p:nvSpPr>
        <p:spPr>
          <a:xfrm>
            <a:off x="3416461" y="2280213"/>
            <a:ext cx="5359078" cy="2280212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504A6B-9DC4-D26C-E73C-19495ABA0E00}"/>
              </a:ext>
            </a:extLst>
          </p:cNvPr>
          <p:cNvSpPr/>
          <p:nvPr/>
        </p:nvSpPr>
        <p:spPr>
          <a:xfrm>
            <a:off x="4708183" y="511333"/>
            <a:ext cx="5897962" cy="5555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9378F60-3BE3-C1B1-37DD-7886296A525C}"/>
              </a:ext>
            </a:extLst>
          </p:cNvPr>
          <p:cNvSpPr txBox="1">
            <a:spLocks/>
          </p:cNvSpPr>
          <p:nvPr/>
        </p:nvSpPr>
        <p:spPr>
          <a:xfrm>
            <a:off x="140678" y="346823"/>
            <a:ext cx="4567504" cy="94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 - </a:t>
            </a:r>
            <a:r>
              <a:rPr lang="ru-RU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en-US" sz="36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DABDC2-95D8-1E7C-92AE-3BC42E7F907E}"/>
              </a:ext>
            </a:extLst>
          </p:cNvPr>
          <p:cNvCxnSpPr>
            <a:cxnSpLocks/>
          </p:cNvCxnSpPr>
          <p:nvPr/>
        </p:nvCxnSpPr>
        <p:spPr>
          <a:xfrm>
            <a:off x="444519" y="1465904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BC9D3624-9E61-86DA-3997-8DCB307C0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37" y="2495469"/>
            <a:ext cx="5136325" cy="1867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79C42-856E-3593-52D8-6014D30B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7" y="673081"/>
            <a:ext cx="5647944" cy="2156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DB0E01F-A86C-EE25-0378-87246EE77D25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556282-A545-C167-9F03-B447FA55DD64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295B345D-7C3F-3A66-DF80-522EE3C3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0290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80F26-8A1E-A511-B811-7A70F178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ED95358-4630-ECBF-CBED-79C2B131E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91993674-CE88-F4CB-3CF3-67EB4543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87C623-398D-6DDD-5E27-E2A670371385}"/>
              </a:ext>
            </a:extLst>
          </p:cNvPr>
          <p:cNvSpPr/>
          <p:nvPr/>
        </p:nvSpPr>
        <p:spPr>
          <a:xfrm>
            <a:off x="3808071" y="2280213"/>
            <a:ext cx="4583575" cy="2280212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400732-49A2-D86E-DB9E-B238BE4B56CA}"/>
              </a:ext>
            </a:extLst>
          </p:cNvPr>
          <p:cNvSpPr/>
          <p:nvPr/>
        </p:nvSpPr>
        <p:spPr>
          <a:xfrm>
            <a:off x="4721025" y="442868"/>
            <a:ext cx="6024273" cy="7060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C50C1AC-DBC7-EF05-8E44-B3048BBDF368}"/>
              </a:ext>
            </a:extLst>
          </p:cNvPr>
          <p:cNvSpPr txBox="1">
            <a:spLocks/>
          </p:cNvSpPr>
          <p:nvPr/>
        </p:nvSpPr>
        <p:spPr>
          <a:xfrm>
            <a:off x="140678" y="346823"/>
            <a:ext cx="4567504" cy="903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 - </a:t>
            </a:r>
            <a:r>
              <a:rPr lang="ru-RU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  <a:endParaRPr lang="en-US" sz="36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8DE181-ADC6-2061-505C-8A8444CF032E}"/>
              </a:ext>
            </a:extLst>
          </p:cNvPr>
          <p:cNvCxnSpPr>
            <a:cxnSpLocks/>
          </p:cNvCxnSpPr>
          <p:nvPr/>
        </p:nvCxnSpPr>
        <p:spPr>
          <a:xfrm>
            <a:off x="444519" y="1576436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BF690A-8410-DC46-DF29-A5E5FAE56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5" y="2540036"/>
            <a:ext cx="4118490" cy="1777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042CC-B18B-87D6-70A0-C9B156651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7" y="592516"/>
            <a:ext cx="5758807" cy="42876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C232AB-229D-DE5A-479C-0208826097E8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157BF1-82AD-81A0-5284-1D056F136F7C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0EC9A7A7-069A-7F33-1620-0CD58CE74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6559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A3506-FC2B-A818-D225-B9E90E3A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8AD942-27EF-5D88-D901-2D369E82F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4A71D39F-02F9-7879-5B49-BF83BAC7B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EACD74-ACDF-DF0B-13AB-0D118DE29EA5}"/>
              </a:ext>
            </a:extLst>
          </p:cNvPr>
          <p:cNvSpPr/>
          <p:nvPr/>
        </p:nvSpPr>
        <p:spPr>
          <a:xfrm>
            <a:off x="3808071" y="2280213"/>
            <a:ext cx="4583575" cy="2280212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1E97EA4-1A1B-A976-8352-1A2C47090BA8}"/>
              </a:ext>
            </a:extLst>
          </p:cNvPr>
          <p:cNvSpPr/>
          <p:nvPr/>
        </p:nvSpPr>
        <p:spPr>
          <a:xfrm>
            <a:off x="4721025" y="532435"/>
            <a:ext cx="5885119" cy="5324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87E22F-7848-F224-0CFA-C64EF734EA33}"/>
              </a:ext>
            </a:extLst>
          </p:cNvPr>
          <p:cNvSpPr txBox="1">
            <a:spLocks/>
          </p:cNvSpPr>
          <p:nvPr/>
        </p:nvSpPr>
        <p:spPr>
          <a:xfrm>
            <a:off x="140678" y="346823"/>
            <a:ext cx="4567504" cy="903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 - </a:t>
            </a:r>
            <a:r>
              <a:rPr lang="ru-RU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</a:t>
            </a:r>
            <a:endParaRPr lang="en-US" sz="36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7E77D1-A8A3-36D9-0E21-49556B265122}"/>
              </a:ext>
            </a:extLst>
          </p:cNvPr>
          <p:cNvCxnSpPr>
            <a:cxnSpLocks/>
          </p:cNvCxnSpPr>
          <p:nvPr/>
        </p:nvCxnSpPr>
        <p:spPr>
          <a:xfrm>
            <a:off x="444519" y="1576436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A84B26-6AE7-F550-22FC-DC343054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36" y="662222"/>
            <a:ext cx="5548539" cy="210438"/>
          </a:xfrm>
          <a:prstGeom prst="rect">
            <a:avLst/>
          </a:prstGeom>
        </p:spPr>
      </p:pic>
      <p:pic>
        <p:nvPicPr>
          <p:cNvPr id="8" name="Picture 7" descr="A screenshot of a data&#10;&#10;Description automatically generated">
            <a:extLst>
              <a:ext uri="{FF2B5EF4-FFF2-40B4-BE49-F238E27FC236}">
                <a16:creationId xmlns:a16="http://schemas.microsoft.com/office/drawing/2014/main" id="{726620D5-007E-7F0E-2DA1-D061AC25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66" y="2495469"/>
            <a:ext cx="4008467" cy="18670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E48EB4B-DF73-28CC-4486-FDA4A93B6599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7323E0-6FF4-5759-0C05-138CB2B26C1C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6D9EACFE-8F72-D702-E624-ECAE9101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1762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BD3CC-1233-68F9-ACA6-9A5BD06E2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26E932-F27A-B912-2CA4-671D8AD4F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DA80AAB0-EDE5-C8E4-2BC1-BF92E27B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220B58-BACE-F43D-5113-30F5D34337BE}"/>
              </a:ext>
            </a:extLst>
          </p:cNvPr>
          <p:cNvSpPr/>
          <p:nvPr/>
        </p:nvSpPr>
        <p:spPr>
          <a:xfrm>
            <a:off x="192018" y="1761432"/>
            <a:ext cx="5782661" cy="4075570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A3FAB1-8E1D-F31E-31E9-F69218A2E5C7}"/>
              </a:ext>
            </a:extLst>
          </p:cNvPr>
          <p:cNvSpPr/>
          <p:nvPr/>
        </p:nvSpPr>
        <p:spPr>
          <a:xfrm>
            <a:off x="4721025" y="532435"/>
            <a:ext cx="5743776" cy="5324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0C698EE-99E1-F2CF-6E2F-38E42E02D0A0}"/>
              </a:ext>
            </a:extLst>
          </p:cNvPr>
          <p:cNvSpPr txBox="1">
            <a:spLocks/>
          </p:cNvSpPr>
          <p:nvPr/>
        </p:nvSpPr>
        <p:spPr>
          <a:xfrm>
            <a:off x="140678" y="346823"/>
            <a:ext cx="4567504" cy="903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Request - </a:t>
            </a:r>
            <a:r>
              <a:rPr lang="ru-RU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  <a:endParaRPr lang="en-US" sz="36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149A25-21BB-B13E-B2AE-A5946C9FC059}"/>
              </a:ext>
            </a:extLst>
          </p:cNvPr>
          <p:cNvCxnSpPr>
            <a:cxnSpLocks/>
          </p:cNvCxnSpPr>
          <p:nvPr/>
        </p:nvCxnSpPr>
        <p:spPr>
          <a:xfrm>
            <a:off x="444519" y="1445807"/>
            <a:ext cx="11302962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 descr="A table with numbers and a number of passengers&#10;&#10;Description automatically generated">
            <a:extLst>
              <a:ext uri="{FF2B5EF4-FFF2-40B4-BE49-F238E27FC236}">
                <a16:creationId xmlns:a16="http://schemas.microsoft.com/office/drawing/2014/main" id="{ABDD8E1E-F736-F532-AE97-46FE5CF91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7" y="1883018"/>
            <a:ext cx="5467662" cy="37928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F4E67-FF3B-AFEF-5258-247CA2C8DCB0}"/>
              </a:ext>
            </a:extLst>
          </p:cNvPr>
          <p:cNvSpPr/>
          <p:nvPr/>
        </p:nvSpPr>
        <p:spPr>
          <a:xfrm>
            <a:off x="6217321" y="1752857"/>
            <a:ext cx="5782661" cy="4928723"/>
          </a:xfrm>
          <a:prstGeom prst="roundRect">
            <a:avLst>
              <a:gd name="adj" fmla="val 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data&#10;&#10;Description automatically generated">
            <a:extLst>
              <a:ext uri="{FF2B5EF4-FFF2-40B4-BE49-F238E27FC236}">
                <a16:creationId xmlns:a16="http://schemas.microsoft.com/office/drawing/2014/main" id="{3B850569-8B30-3326-883B-E25A00B64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8" y="1894231"/>
            <a:ext cx="5319899" cy="4694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E6368D-AB74-BD73-A933-0B2D56959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336" y="655491"/>
            <a:ext cx="5383784" cy="24875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9B3946-1C9B-5E83-92D7-9A64276FD6FA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A5FAB5-336C-7B15-B199-0CEA2BEC69DC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BD032F8D-4B57-F235-F19A-2AEE3058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9257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41992-0FFD-9903-3158-6DD48214F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53BCB5C-ACA4-4532-9801-392A5E56F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169A8FD8-C1CD-6B84-B886-168F6B1B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7F3ACC-39CA-172E-984A-6F7FEAB58B85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57F1D9-24BF-7BA3-3D34-E0BCE83D2BBA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9CAC6648-E2CA-4258-6BAE-6C85428A7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BE9AF6F-A0C2-FDBD-77B1-B722AF60451C}"/>
              </a:ext>
            </a:extLst>
          </p:cNvPr>
          <p:cNvSpPr txBox="1">
            <a:spLocks/>
          </p:cNvSpPr>
          <p:nvPr/>
        </p:nvSpPr>
        <p:spPr>
          <a:xfrm>
            <a:off x="4716965" y="291766"/>
            <a:ext cx="6061757" cy="91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Company Overview</a:t>
            </a:r>
            <a:endParaRPr lang="en-US" sz="40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D684C72F-D147-D979-D1C6-4017E260014B}"/>
              </a:ext>
            </a:extLst>
          </p:cNvPr>
          <p:cNvSpPr/>
          <p:nvPr/>
        </p:nvSpPr>
        <p:spPr>
          <a:xfrm>
            <a:off x="5233492" y="2614514"/>
            <a:ext cx="330696" cy="330696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8B61137-39D6-05D5-4436-6F687A7F25F1}"/>
              </a:ext>
            </a:extLst>
          </p:cNvPr>
          <p:cNvSpPr/>
          <p:nvPr/>
        </p:nvSpPr>
        <p:spPr>
          <a:xfrm>
            <a:off x="5753200" y="2614514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kern="0" spc="-39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Established Presence</a:t>
            </a:r>
            <a:endParaRPr lang="en-US" sz="191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5B4A472-00DE-4543-0A97-B11AEE95F4D4}"/>
              </a:ext>
            </a:extLst>
          </p:cNvPr>
          <p:cNvSpPr/>
          <p:nvPr/>
        </p:nvSpPr>
        <p:spPr>
          <a:xfrm>
            <a:off x="5753200" y="3037979"/>
            <a:ext cx="2534344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Founded 2 years ago, Goodcabs has quickly gained a strong foothold in the Indian market.</a:t>
            </a:r>
            <a:endParaRPr lang="en-US" sz="1458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DE403949-102A-D323-B671-FEF936E7AFFE}"/>
              </a:ext>
            </a:extLst>
          </p:cNvPr>
          <p:cNvSpPr/>
          <p:nvPr/>
        </p:nvSpPr>
        <p:spPr>
          <a:xfrm>
            <a:off x="8476556" y="2614514"/>
            <a:ext cx="330696" cy="330696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4F9E23DA-1F2D-2568-0173-4EDE8BBB3D88}"/>
              </a:ext>
            </a:extLst>
          </p:cNvPr>
          <p:cNvSpPr/>
          <p:nvPr/>
        </p:nvSpPr>
        <p:spPr>
          <a:xfrm>
            <a:off x="8996264" y="2614514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kern="0" spc="-39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Unique Focus</a:t>
            </a:r>
            <a:endParaRPr lang="en-US" sz="191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81BB070D-A140-2EAF-B27E-D7CCB55DD3CE}"/>
              </a:ext>
            </a:extLst>
          </p:cNvPr>
          <p:cNvSpPr/>
          <p:nvPr/>
        </p:nvSpPr>
        <p:spPr>
          <a:xfrm>
            <a:off x="8996264" y="3037979"/>
            <a:ext cx="253434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Concentrates on tier-2 cities, filling a gap in the transportation sector.</a:t>
            </a:r>
            <a:endParaRPr lang="en-US" sz="1458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94FE9429-BE6E-0C29-A930-E307AA23F07B}"/>
              </a:ext>
            </a:extLst>
          </p:cNvPr>
          <p:cNvSpPr/>
          <p:nvPr/>
        </p:nvSpPr>
        <p:spPr>
          <a:xfrm>
            <a:off x="5233492" y="4649292"/>
            <a:ext cx="330696" cy="330696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B18489E-4049-1A3A-A56A-25B7FC9D9476}"/>
              </a:ext>
            </a:extLst>
          </p:cNvPr>
          <p:cNvSpPr/>
          <p:nvPr/>
        </p:nvSpPr>
        <p:spPr>
          <a:xfrm>
            <a:off x="5753200" y="4649292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kern="0" spc="-39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Driver Support</a:t>
            </a:r>
            <a:endParaRPr lang="en-US" sz="191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E6CD05E6-7CAD-3C54-BC89-F1D106D5826B}"/>
              </a:ext>
            </a:extLst>
          </p:cNvPr>
          <p:cNvSpPr/>
          <p:nvPr/>
        </p:nvSpPr>
        <p:spPr>
          <a:xfrm>
            <a:off x="5753200" y="5072757"/>
            <a:ext cx="253434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Committed to helping local drivers make a sustainable living in their hometowns.</a:t>
            </a:r>
            <a:endParaRPr lang="en-US" sz="1458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A2ABF6AF-BA9B-F998-BC7D-E9337CFB3EA6}"/>
              </a:ext>
            </a:extLst>
          </p:cNvPr>
          <p:cNvSpPr/>
          <p:nvPr/>
        </p:nvSpPr>
        <p:spPr>
          <a:xfrm>
            <a:off x="8476556" y="4649292"/>
            <a:ext cx="330696" cy="330696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3E845782-9626-0B6D-4D55-1E7B84558392}"/>
              </a:ext>
            </a:extLst>
          </p:cNvPr>
          <p:cNvSpPr/>
          <p:nvPr/>
        </p:nvSpPr>
        <p:spPr>
          <a:xfrm>
            <a:off x="8996264" y="4649292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kern="0" spc="-39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Passenger Satisfaction</a:t>
            </a:r>
            <a:endParaRPr lang="en-US" sz="1917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3415A8EA-AB22-F129-8328-970D3F8D916B}"/>
              </a:ext>
            </a:extLst>
          </p:cNvPr>
          <p:cNvSpPr/>
          <p:nvPr/>
        </p:nvSpPr>
        <p:spPr>
          <a:xfrm>
            <a:off x="8996264" y="5072757"/>
            <a:ext cx="2534344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Ensures excellent service to passengers, balancing driver welfare with customer needs.</a:t>
            </a:r>
            <a:endParaRPr lang="en-US" sz="1458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D8B764D2-3322-E79C-713D-30E555850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7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752FB-3E59-9A5C-E763-7FE18AD5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A5CB83-BD6A-8193-875B-B8E0043DE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EE72E91D-7553-7927-3C80-EDEAB0F6D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293503C-3168-6FD2-2C57-85022CC6B319}"/>
              </a:ext>
            </a:extLst>
          </p:cNvPr>
          <p:cNvSpPr txBox="1">
            <a:spLocks/>
          </p:cNvSpPr>
          <p:nvPr/>
        </p:nvSpPr>
        <p:spPr>
          <a:xfrm>
            <a:off x="2361234" y="2581155"/>
            <a:ext cx="7523546" cy="158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Dashboard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42267E-C867-C5E2-B2FB-14CDEE58B15E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D39F4C-7800-166D-D5A6-B611A6090550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49E8A23B-BBED-9CDC-7A8C-6A464CB9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89283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A76D0-88EA-A10C-F432-5D7BAD92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18354A-E55E-E2F6-0CC6-FFB31561B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E438D-7180-AF87-ADB0-EB8D1A21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22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F6695-4178-A19A-0F93-F702CBDB5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DC23F8-B303-0B02-CB06-7A536293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A430B-8567-2B83-9D7B-ECAB0166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65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BFF9C-4779-8B25-46F4-2FF24C9D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EBC510-9B31-D416-939C-A88A60501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B4EF2-5BF1-C7F0-B0BE-F4D87CB98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3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40E3C-86A9-ACA4-BEA5-506ED5F99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553D2F-4D99-3980-8A86-57660921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1C9F4-D7D7-8043-B569-8E46233C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5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F923A-3453-BBEB-BE84-FEBBB1B7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E554382-14C9-C203-4224-72B72E41C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C6141-1017-8200-3BE8-93E53CD9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5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9F83F-048A-93DC-D2A3-A63490F61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3FB8A4-57DB-D06F-525C-D801DDB7A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AB51A-F115-2723-60B3-EB552E32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0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B786BB-8698-2C13-C8AA-10389F7B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ACAF00-DB20-2281-8789-24CBBD4EE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823CC-813A-011B-73CE-98DA2687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2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3F3B5D-556C-DD40-2932-A38D18B9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44F8B90-4C29-4022-0166-D5D74678D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B68BE-0BFD-4F08-55F1-61A2CAA5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6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FB8FC-C739-7A67-744D-D07BC0CA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27C0A69-2DAB-1797-1DDB-DEB392E9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67BDC-928F-E1E9-2385-669D2FF4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6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07E46-657E-FB20-0FA0-ED500E65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8A892C-EF5A-45D4-EDF5-DD474752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AED0437B-777E-7794-638D-460050292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DDDD9B-4695-92E1-ADF7-1371F120E912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15E0C4-0A60-7323-1CF5-039DABB43930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3607F2A9-74F2-C7B8-6CB6-229A33D9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5926F2B-6575-3703-3CF8-07855AC03E72}"/>
              </a:ext>
            </a:extLst>
          </p:cNvPr>
          <p:cNvSpPr txBox="1">
            <a:spLocks/>
          </p:cNvSpPr>
          <p:nvPr/>
        </p:nvSpPr>
        <p:spPr>
          <a:xfrm>
            <a:off x="178775" y="291767"/>
            <a:ext cx="5385413" cy="780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Statement</a:t>
            </a:r>
            <a:endParaRPr lang="en-US" sz="40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C8CCB33-734D-90D0-4515-F01031AB0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44" y="1606416"/>
            <a:ext cx="2412901" cy="1491258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338AD260-2771-1ED2-6CF4-8ED68909749A}"/>
              </a:ext>
            </a:extLst>
          </p:cNvPr>
          <p:cNvSpPr/>
          <p:nvPr/>
        </p:nvSpPr>
        <p:spPr>
          <a:xfrm>
            <a:off x="1440606" y="3253943"/>
            <a:ext cx="1641277" cy="20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400" b="1" kern="0" spc="-26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Trip Volume</a:t>
            </a:r>
            <a:endParaRPr lang="en-US" sz="1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C1627F3-6661-0799-4B35-95751C6F2B12}"/>
              </a:ext>
            </a:extLst>
          </p:cNvPr>
          <p:cNvSpPr/>
          <p:nvPr/>
        </p:nvSpPr>
        <p:spPr>
          <a:xfrm>
            <a:off x="891828" y="3535873"/>
            <a:ext cx="2854015" cy="423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Goodcabs aims to assess its performance </a:t>
            </a:r>
          </a:p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 trip volume growth.</a:t>
            </a:r>
            <a:endParaRPr lang="en-US" sz="11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D3EBCC7-F38F-75C9-CBD7-E074245AC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49" y="1606416"/>
            <a:ext cx="2412901" cy="1491258"/>
          </a:xfrm>
          <a:prstGeom prst="rect">
            <a:avLst/>
          </a:prstGeom>
        </p:spPr>
      </p:pic>
      <p:sp>
        <p:nvSpPr>
          <p:cNvPr id="25" name="Text 4">
            <a:extLst>
              <a:ext uri="{FF2B5EF4-FFF2-40B4-BE49-F238E27FC236}">
                <a16:creationId xmlns:a16="http://schemas.microsoft.com/office/drawing/2014/main" id="{F0C8E7A6-6E58-FF1E-601E-71D289A646FC}"/>
              </a:ext>
            </a:extLst>
          </p:cNvPr>
          <p:cNvSpPr/>
          <p:nvPr/>
        </p:nvSpPr>
        <p:spPr>
          <a:xfrm>
            <a:off x="5275311" y="3253943"/>
            <a:ext cx="1641277" cy="20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400" b="1" kern="0" spc="-26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Passenger Satisfaction</a:t>
            </a:r>
            <a:endParaRPr lang="en-US" sz="1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18249EE9-0E60-299F-720E-473F689D149C}"/>
              </a:ext>
            </a:extLst>
          </p:cNvPr>
          <p:cNvSpPr/>
          <p:nvPr/>
        </p:nvSpPr>
        <p:spPr>
          <a:xfrm>
            <a:off x="4272408" y="3534037"/>
            <a:ext cx="364718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Improving passenger satisfaction</a:t>
            </a:r>
          </a:p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 a key initiative.</a:t>
            </a:r>
            <a:endParaRPr lang="en-US" sz="11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3D44BACC-CE49-6124-C27B-413B6A194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255" y="1606416"/>
            <a:ext cx="2412901" cy="1491258"/>
          </a:xfrm>
          <a:prstGeom prst="rect">
            <a:avLst/>
          </a:prstGeom>
        </p:spPr>
      </p:pic>
      <p:sp>
        <p:nvSpPr>
          <p:cNvPr id="28" name="Text 6">
            <a:extLst>
              <a:ext uri="{FF2B5EF4-FFF2-40B4-BE49-F238E27FC236}">
                <a16:creationId xmlns:a16="http://schemas.microsoft.com/office/drawing/2014/main" id="{F2F708DE-8F4E-A18A-36FB-2C7F05413B5A}"/>
              </a:ext>
            </a:extLst>
          </p:cNvPr>
          <p:cNvSpPr/>
          <p:nvPr/>
        </p:nvSpPr>
        <p:spPr>
          <a:xfrm>
            <a:off x="9110116" y="3253943"/>
            <a:ext cx="1641277" cy="20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400" b="1" kern="0" spc="-26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Repeat Passenger Rate</a:t>
            </a:r>
            <a:endParaRPr lang="en-US" sz="1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BC7FC3E6-9F20-AD37-DB6C-EAD076D00839}"/>
              </a:ext>
            </a:extLst>
          </p:cNvPr>
          <p:cNvSpPr/>
          <p:nvPr/>
        </p:nvSpPr>
        <p:spPr>
          <a:xfrm>
            <a:off x="8107114" y="3534037"/>
            <a:ext cx="364728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repeat passenger rate</a:t>
            </a:r>
          </a:p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 crucial for sustainability.</a:t>
            </a:r>
            <a:endParaRPr lang="en-US" sz="11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A31D0BCF-34EB-76F6-CD08-378A6B8C9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147" y="4109208"/>
            <a:ext cx="2412901" cy="1491258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2A2B2DAC-0589-E86B-B6B8-8E22BCEEFDF0}"/>
              </a:ext>
            </a:extLst>
          </p:cNvPr>
          <p:cNvSpPr/>
          <p:nvPr/>
        </p:nvSpPr>
        <p:spPr>
          <a:xfrm>
            <a:off x="3358008" y="5756736"/>
            <a:ext cx="1641277" cy="20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400" b="1" kern="0" spc="-26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Trip Distribution</a:t>
            </a:r>
            <a:endParaRPr lang="en-US" sz="1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77F4ECA3-CEA3-B667-1740-7804C9A05645}"/>
              </a:ext>
            </a:extLst>
          </p:cNvPr>
          <p:cNvSpPr/>
          <p:nvPr/>
        </p:nvSpPr>
        <p:spPr>
          <a:xfrm>
            <a:off x="2355006" y="6036831"/>
            <a:ext cx="364728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Goodcabs is assessing its trip</a:t>
            </a:r>
          </a:p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distribution across cities.</a:t>
            </a:r>
            <a:endParaRPr lang="en-US" sz="11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3" name="Image 4" descr="preencoded.png">
            <a:extLst>
              <a:ext uri="{FF2B5EF4-FFF2-40B4-BE49-F238E27FC236}">
                <a16:creationId xmlns:a16="http://schemas.microsoft.com/office/drawing/2014/main" id="{8B49BF4A-3F12-A736-3604-67A668EA6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6952" y="4109208"/>
            <a:ext cx="2412901" cy="1491258"/>
          </a:xfrm>
          <a:prstGeom prst="rect">
            <a:avLst/>
          </a:prstGeom>
        </p:spPr>
      </p:pic>
      <p:sp>
        <p:nvSpPr>
          <p:cNvPr id="34" name="Text 10">
            <a:extLst>
              <a:ext uri="{FF2B5EF4-FFF2-40B4-BE49-F238E27FC236}">
                <a16:creationId xmlns:a16="http://schemas.microsoft.com/office/drawing/2014/main" id="{D95EB350-BB26-9A16-C0CD-546B9D0C684D}"/>
              </a:ext>
            </a:extLst>
          </p:cNvPr>
          <p:cNvSpPr/>
          <p:nvPr/>
        </p:nvSpPr>
        <p:spPr>
          <a:xfrm>
            <a:off x="7071270" y="5756736"/>
            <a:ext cx="1884263" cy="20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83"/>
              </a:lnSpc>
            </a:pPr>
            <a:r>
              <a:rPr lang="en-US" sz="1400" b="1" kern="0" spc="-26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New vs. Repeat Passengers</a:t>
            </a:r>
            <a:endParaRPr lang="en-US" sz="14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4467311A-7F6E-B850-FBAA-68EB6380B014}"/>
              </a:ext>
            </a:extLst>
          </p:cNvPr>
          <p:cNvSpPr/>
          <p:nvPr/>
        </p:nvSpPr>
        <p:spPr>
          <a:xfrm>
            <a:off x="6189811" y="6036831"/>
            <a:ext cx="364718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Balancing new and repeat passengers</a:t>
            </a:r>
          </a:p>
          <a:p>
            <a:pPr algn="ctr">
              <a:lnSpc>
                <a:spcPts val="1542"/>
              </a:lnSpc>
            </a:pPr>
            <a:r>
              <a:rPr lang="en-US" sz="1100" kern="0" spc="-2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 a strategic goal.</a:t>
            </a:r>
            <a:endParaRPr lang="en-US" sz="11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57BD9F-BFA6-DCC1-8B5D-ABCA71635239}"/>
              </a:ext>
            </a:extLst>
          </p:cNvPr>
          <p:cNvSpPr txBox="1"/>
          <p:nvPr/>
        </p:nvSpPr>
        <p:spPr>
          <a:xfrm>
            <a:off x="193836" y="1048763"/>
            <a:ext cx="11095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insights will directly influence strategic decisions by the Chief of Operations.</a:t>
            </a:r>
          </a:p>
        </p:txBody>
      </p:sp>
    </p:spTree>
    <p:extLst>
      <p:ext uri="{BB962C8B-B14F-4D97-AF65-F5344CB8AC3E}">
        <p14:creationId xmlns:p14="http://schemas.microsoft.com/office/powerpoint/2010/main" val="3414614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49979-51DA-6B78-56E4-D79E459A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1DB16E-A21D-5707-24E6-8AAA7F026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C36F2-DA56-5EDF-A371-3892E306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B1557-3FA4-5C02-2DCD-38ED5876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933D93-FC2E-AE0A-FF3E-F71263500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0FEB1-E2DE-187E-BB49-6C561AA5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10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4E1A6-18F5-B2EB-1309-1071AC197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88BFA7-D9D7-142B-FEC6-68034B60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1532C-9529-FFAF-CF64-0F0531A6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2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7F80F-34EA-79E0-337A-DC9A6062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F4F7F2A-04D2-D10B-BF64-0E5B0C544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FD7CA8E3-4373-4F94-D99E-94F216967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1F5EBD4-D884-5364-64A7-F406C51C604A}"/>
              </a:ext>
            </a:extLst>
          </p:cNvPr>
          <p:cNvSpPr txBox="1">
            <a:spLocks/>
          </p:cNvSpPr>
          <p:nvPr/>
        </p:nvSpPr>
        <p:spPr>
          <a:xfrm>
            <a:off x="2361234" y="2581155"/>
            <a:ext cx="7523546" cy="158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Recommendations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4B36-101A-E870-EA4F-522A558AD9DC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0B6EB5-F233-A2A2-18FB-37110CA75108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93B47885-2F7F-56C3-DA20-D792D4CA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5639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41784-C7D1-1731-1713-8F1D64667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5BFD0-A256-AF38-539C-227FCC29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C503F966-DA19-EA3C-3052-F5281A6B9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66F6DB-92C8-3FD4-D8A3-FEF0F061BCF3}"/>
              </a:ext>
            </a:extLst>
          </p:cNvPr>
          <p:cNvSpPr txBox="1">
            <a:spLocks/>
          </p:cNvSpPr>
          <p:nvPr/>
        </p:nvSpPr>
        <p:spPr>
          <a:xfrm>
            <a:off x="140677" y="162952"/>
            <a:ext cx="8598209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Overall Recommendations for </a:t>
            </a:r>
            <a:r>
              <a:rPr lang="en-US" sz="3600" b="1" dirty="0" err="1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Goodcabs</a:t>
            </a:r>
            <a:endParaRPr lang="en-US" sz="3600" b="1" dirty="0">
              <a:solidFill>
                <a:srgbClr val="FF8AA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E0730-09D7-9A32-9082-E1D0701E1003}"/>
              </a:ext>
            </a:extLst>
          </p:cNvPr>
          <p:cNvSpPr txBox="1"/>
          <p:nvPr/>
        </p:nvSpPr>
        <p:spPr>
          <a:xfrm>
            <a:off x="416689" y="1030385"/>
            <a:ext cx="1142421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1. Enhance Passenger Experience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Introduce loyalty programs and referral bonuses to boost repeat passenger rates and attract new riders.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Ensure consistent service quality through driver training and regular vehicle maintenance.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2. Leverage Local Partnerships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Partner with hotels, malls, and event venues in tourism-heavy cities like Jaipur and Kochi to increase trip volumes.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Collaborate with travel agencies for sightseeing and bundled travel offers.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3. Optimize Pricing and Discounts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Offer competitive fares for daily commutes in business-focused cities like Lucknow and Surat.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Launch discounts for rides in electric vehicles (EVs) to attract eco-conscious customers and promote adoption.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4. Expand Sustainable Mobility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Deploy EVs in high-distance cities (e.g., Jaipur and Mysore) to reduce operational costs and enhance brand appeal.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Highlight sustainability through green marketing campaigns to attract environmentally conscious passengers.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5. Address Seasonal Demand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Intensify marketing efforts during peak tourism seasons while targeting off-peak months like June with special promotions.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6. Use Data for Growth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Track travel duration, route efficiency, and customer feedback to refine operations.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995F70-AD7D-46E7-DD2B-5D34C1D888D3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9544E1-A311-F21C-E8C7-21B5053F87A5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A5A7D1A0-EDE0-32D1-39C0-8DCC63E2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8868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40B1A-BFEE-186D-674B-40392839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4D15CC-E52F-179F-73BF-95FBDCF1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6B643FFE-904C-BEB4-D55B-F214B06C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F64711F-C89C-9506-E060-97F905625198}"/>
              </a:ext>
            </a:extLst>
          </p:cNvPr>
          <p:cNvSpPr txBox="1">
            <a:spLocks/>
          </p:cNvSpPr>
          <p:nvPr/>
        </p:nvSpPr>
        <p:spPr>
          <a:xfrm>
            <a:off x="2361234" y="2581155"/>
            <a:ext cx="7523546" cy="158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51AC23-FE22-B8FF-F586-B27CBE4A8EE2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A1AE63-B60D-EE43-17B0-390FBFE2D845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12518499-C093-AC3D-DEE7-C36DC8A5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6682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85A9A-B263-7E8E-E8FE-2409A5B6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067E605-2B6A-CDBA-3B89-912170D6C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B1681AB0-3022-7279-4D28-9BE96E999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DCF80B-92F5-BB87-58ED-984AECF5C629}"/>
              </a:ext>
            </a:extLst>
          </p:cNvPr>
          <p:cNvSpPr txBox="1">
            <a:spLocks/>
          </p:cNvSpPr>
          <p:nvPr/>
        </p:nvSpPr>
        <p:spPr>
          <a:xfrm>
            <a:off x="140678" y="291766"/>
            <a:ext cx="4567504" cy="919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1AE065-524D-BC14-CBC0-1BAA77B47DFB}"/>
              </a:ext>
            </a:extLst>
          </p:cNvPr>
          <p:cNvSpPr/>
          <p:nvPr/>
        </p:nvSpPr>
        <p:spPr>
          <a:xfrm>
            <a:off x="4708183" y="291766"/>
            <a:ext cx="6023458" cy="892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75798-96F5-194D-7F7C-C7AD8389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36" y="392477"/>
            <a:ext cx="5596529" cy="66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C5F49-E3AB-4604-8FF3-C37FE897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704" y="2354414"/>
            <a:ext cx="4315427" cy="3724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89294-BEBE-E2D2-276E-273AF5439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8" y="2354415"/>
            <a:ext cx="4210638" cy="372479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6681B9-9D80-2D76-618A-1E46C6F2E8FA}"/>
              </a:ext>
            </a:extLst>
          </p:cNvPr>
          <p:cNvCxnSpPr>
            <a:cxnSpLocks/>
          </p:cNvCxnSpPr>
          <p:nvPr/>
        </p:nvCxnSpPr>
        <p:spPr>
          <a:xfrm>
            <a:off x="8983607" y="2236738"/>
            <a:ext cx="0" cy="396556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E59C45-853E-F3CE-FF41-ED8C6BFA5F06}"/>
              </a:ext>
            </a:extLst>
          </p:cNvPr>
          <p:cNvSpPr txBox="1"/>
          <p:nvPr/>
        </p:nvSpPr>
        <p:spPr>
          <a:xfrm>
            <a:off x="9300103" y="1800765"/>
            <a:ext cx="270467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Key Insights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Top-Performing Cities: </a:t>
            </a:r>
            <a:r>
              <a:rPr lang="en-US" sz="1600" dirty="0">
                <a:solidFill>
                  <a:schemeClr val="bg1"/>
                </a:solidFill>
              </a:rPr>
              <a:t>Jaipur leads with 77K trips, followed by Lucknow (64K) and Surat (55K), indicating strong demand in these cities.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Bottom-Performing Cities: </a:t>
            </a:r>
            <a:r>
              <a:rPr lang="en-US" sz="1600" dirty="0">
                <a:solidFill>
                  <a:schemeClr val="bg1"/>
                </a:solidFill>
              </a:rPr>
              <a:t>Mysore recorded the lowest trips (16K), followed by Coimbatore (21K) and Visakhapatnam (28K), signaling potential underutilization or lesser demand in these locations.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634EF2-14A6-A258-E245-72010BACA6F8}"/>
              </a:ext>
            </a:extLst>
          </p:cNvPr>
          <p:cNvCxnSpPr>
            <a:cxnSpLocks/>
          </p:cNvCxnSpPr>
          <p:nvPr/>
        </p:nvCxnSpPr>
        <p:spPr>
          <a:xfrm>
            <a:off x="187218" y="1506122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16B1D3-EAEB-D5E2-5DD5-3C1EF654F674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6A81D1-5128-516F-5088-70DB7AC50A58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5067267B-2BDA-4E5C-36D5-5C193274A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2654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FD0A9-9FE3-8073-1208-DB23E15F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0DFE4AB-BE2B-C673-351C-97A7F6FD9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81365130-DC90-6DBF-F54D-FC57B5FB9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3D11C2-B938-8C67-2A04-9F043EABD279}"/>
              </a:ext>
            </a:extLst>
          </p:cNvPr>
          <p:cNvSpPr/>
          <p:nvPr/>
        </p:nvSpPr>
        <p:spPr>
          <a:xfrm>
            <a:off x="4708182" y="291766"/>
            <a:ext cx="5720555" cy="892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6A9E84-DC78-F389-74F3-B3B2F989EBB8}"/>
              </a:ext>
            </a:extLst>
          </p:cNvPr>
          <p:cNvCxnSpPr>
            <a:cxnSpLocks/>
          </p:cNvCxnSpPr>
          <p:nvPr/>
        </p:nvCxnSpPr>
        <p:spPr>
          <a:xfrm>
            <a:off x="7868288" y="2257227"/>
            <a:ext cx="0" cy="4091773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C6A6D96-0135-BB49-AB74-81F9163F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2" y="2257227"/>
            <a:ext cx="7174953" cy="4091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22C199-FFB7-06FE-EE93-B46881A05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666" y="347941"/>
            <a:ext cx="5430604" cy="79542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0CBE76E-122C-CDF9-A16E-BAB87D58D096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07CD4-6914-3628-D399-832680D1E7C4}"/>
              </a:ext>
            </a:extLst>
          </p:cNvPr>
          <p:cNvSpPr txBox="1"/>
          <p:nvPr/>
        </p:nvSpPr>
        <p:spPr>
          <a:xfrm>
            <a:off x="8087490" y="1945729"/>
            <a:ext cx="378287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Key Insights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Jaipur</a:t>
            </a:r>
            <a:r>
              <a:rPr lang="en-US" sz="1600" dirty="0">
                <a:solidFill>
                  <a:schemeClr val="bg1"/>
                </a:solidFill>
              </a:rPr>
              <a:t> has the </a:t>
            </a:r>
            <a:r>
              <a:rPr lang="en-US" sz="1600" b="1" dirty="0">
                <a:solidFill>
                  <a:schemeClr val="bg1"/>
                </a:solidFill>
              </a:rPr>
              <a:t>highest</a:t>
            </a:r>
            <a:r>
              <a:rPr lang="en-US" sz="1600" dirty="0">
                <a:solidFill>
                  <a:schemeClr val="bg1"/>
                </a:solidFill>
              </a:rPr>
              <a:t> average fare per trip (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₹</a:t>
            </a:r>
            <a:r>
              <a:rPr lang="en-US" sz="1600" dirty="0">
                <a:solidFill>
                  <a:schemeClr val="bg1"/>
                </a:solidFill>
              </a:rPr>
              <a:t>484), reflecting premium services or longer average trip distances (30 km).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Surat</a:t>
            </a:r>
            <a:r>
              <a:rPr lang="en-US" sz="1600" dirty="0">
                <a:solidFill>
                  <a:schemeClr val="bg1"/>
                </a:solidFill>
              </a:rPr>
              <a:t> and </a:t>
            </a:r>
            <a:r>
              <a:rPr lang="en-US" sz="1600" b="1" dirty="0">
                <a:solidFill>
                  <a:schemeClr val="bg1"/>
                </a:solidFill>
              </a:rPr>
              <a:t>Vadodara</a:t>
            </a:r>
            <a:r>
              <a:rPr lang="en-US" sz="1600" dirty="0">
                <a:solidFill>
                  <a:schemeClr val="bg1"/>
                </a:solidFill>
              </a:rPr>
              <a:t> have the </a:t>
            </a:r>
            <a:r>
              <a:rPr lang="en-US" sz="1600" b="1" dirty="0">
                <a:solidFill>
                  <a:schemeClr val="bg1"/>
                </a:solidFill>
              </a:rPr>
              <a:t>lowest</a:t>
            </a:r>
            <a:r>
              <a:rPr lang="en-US" sz="1600" dirty="0">
                <a:solidFill>
                  <a:schemeClr val="bg1"/>
                </a:solidFill>
              </a:rPr>
              <a:t> fares (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₹</a:t>
            </a:r>
            <a:r>
              <a:rPr lang="en-US" sz="1600" dirty="0">
                <a:solidFill>
                  <a:schemeClr val="bg1"/>
                </a:solidFill>
              </a:rPr>
              <a:t>117 and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₹</a:t>
            </a:r>
            <a:r>
              <a:rPr lang="en-US" sz="1600" dirty="0">
                <a:solidFill>
                  <a:schemeClr val="bg1"/>
                </a:solidFill>
              </a:rPr>
              <a:t>119, respectively), despite similar average distances (11-12 km), indicating competitive pricing.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average fare per trip is not solely determined by distance, as factors like city pricing, demand, trip types, traffic, and costs also influence pricing.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40BC80-469A-76DE-CAA5-619D6EEDFE55}"/>
              </a:ext>
            </a:extLst>
          </p:cNvPr>
          <p:cNvCxnSpPr>
            <a:cxnSpLocks/>
          </p:cNvCxnSpPr>
          <p:nvPr/>
        </p:nvCxnSpPr>
        <p:spPr>
          <a:xfrm>
            <a:off x="295555" y="1448249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2FCA68-A37D-7CCE-C561-AB7CF453B6E9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0D5FF6-9024-0C98-EE4C-F12F86AF21EF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2C34D86F-4859-E7A9-2984-A16E9FB8F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471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EF147-CB59-B300-24A8-C310B9E9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202750-FC22-C326-E8F7-7AA456ED1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E23E911F-45D0-0D46-9010-B8968972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EE1641-3877-6B2A-88BC-88F8FC02B75D}"/>
              </a:ext>
            </a:extLst>
          </p:cNvPr>
          <p:cNvSpPr/>
          <p:nvPr/>
        </p:nvSpPr>
        <p:spPr>
          <a:xfrm>
            <a:off x="4708183" y="291766"/>
            <a:ext cx="5929338" cy="892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BDE6E8-35A6-43EE-98EA-E31949884BF2}"/>
              </a:ext>
            </a:extLst>
          </p:cNvPr>
          <p:cNvCxnSpPr>
            <a:cxnSpLocks/>
          </p:cNvCxnSpPr>
          <p:nvPr/>
        </p:nvCxnSpPr>
        <p:spPr>
          <a:xfrm>
            <a:off x="9344967" y="1951540"/>
            <a:ext cx="0" cy="4391976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20AB62C-AFD9-1348-3D32-2164CD678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36" y="331614"/>
            <a:ext cx="5633095" cy="824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798A9-7F28-251B-03C0-413B79B1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8" y="1943885"/>
            <a:ext cx="4454583" cy="283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BFC0F-3017-7DAD-B40A-241CEAD3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91" y="1943885"/>
            <a:ext cx="4427584" cy="2834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7AFA1E-C4EC-2B19-6D9A-674816809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38" y="4893489"/>
            <a:ext cx="9047833" cy="145002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882757A-FDF5-3561-09D5-D0FC3465C73B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BC6FF-6684-FD59-F216-E0418673B95E}"/>
              </a:ext>
            </a:extLst>
          </p:cNvPr>
          <p:cNvSpPr txBox="1"/>
          <p:nvPr/>
        </p:nvSpPr>
        <p:spPr>
          <a:xfrm>
            <a:off x="9474885" y="1846164"/>
            <a:ext cx="251997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Key Insights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1. Highest and Lowest Ratings: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US" sz="1600" b="1" dirty="0">
                <a:solidFill>
                  <a:schemeClr val="bg1"/>
                </a:solidFill>
              </a:rPr>
              <a:t>- Mysore</a:t>
            </a:r>
            <a:r>
              <a:rPr lang="en-US" sz="1600" dirty="0">
                <a:solidFill>
                  <a:schemeClr val="bg1"/>
                </a:solidFill>
              </a:rPr>
              <a:t> has the </a:t>
            </a:r>
            <a:r>
              <a:rPr lang="en-US" sz="1600" b="1" dirty="0">
                <a:solidFill>
                  <a:schemeClr val="bg1"/>
                </a:solidFill>
              </a:rPr>
              <a:t>highest</a:t>
            </a:r>
            <a:r>
              <a:rPr lang="en-US" sz="1600" dirty="0">
                <a:solidFill>
                  <a:schemeClr val="bg1"/>
                </a:solidFill>
              </a:rPr>
              <a:t> overall avg </a:t>
            </a:r>
            <a:r>
              <a:rPr lang="en-US" sz="1600" b="1" dirty="0">
                <a:solidFill>
                  <a:schemeClr val="bg1"/>
                </a:solidFill>
              </a:rPr>
              <a:t>passenger rating</a:t>
            </a:r>
            <a:r>
              <a:rPr lang="en-US" sz="1600" dirty="0">
                <a:solidFill>
                  <a:schemeClr val="bg1"/>
                </a:solidFill>
              </a:rPr>
              <a:t> (8.701), while </a:t>
            </a:r>
            <a:r>
              <a:rPr lang="en-US" sz="1600" b="1" dirty="0">
                <a:solidFill>
                  <a:schemeClr val="bg1"/>
                </a:solidFill>
              </a:rPr>
              <a:t>Surat</a:t>
            </a:r>
            <a:r>
              <a:rPr lang="en-US" sz="1600" dirty="0">
                <a:solidFill>
                  <a:schemeClr val="bg1"/>
                </a:solidFill>
              </a:rPr>
              <a:t> has the </a:t>
            </a:r>
            <a:r>
              <a:rPr lang="en-US" sz="1600" b="1" dirty="0">
                <a:solidFill>
                  <a:schemeClr val="bg1"/>
                </a:solidFill>
              </a:rPr>
              <a:t>lowest</a:t>
            </a:r>
            <a:r>
              <a:rPr lang="en-US" sz="1600" dirty="0">
                <a:solidFill>
                  <a:schemeClr val="bg1"/>
                </a:solidFill>
              </a:rPr>
              <a:t> (6.417).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b="1" dirty="0">
                <a:solidFill>
                  <a:schemeClr val="bg1"/>
                </a:solidFill>
              </a:rPr>
              <a:t>- Koichi</a:t>
            </a:r>
            <a:r>
              <a:rPr lang="en-US" sz="1600" dirty="0">
                <a:solidFill>
                  <a:schemeClr val="bg1"/>
                </a:solidFill>
              </a:rPr>
              <a:t> has the </a:t>
            </a:r>
            <a:r>
              <a:rPr lang="en-US" sz="1600" b="1" dirty="0">
                <a:solidFill>
                  <a:schemeClr val="bg1"/>
                </a:solidFill>
              </a:rPr>
              <a:t>highest</a:t>
            </a:r>
            <a:r>
              <a:rPr lang="en-US" sz="1600" dirty="0">
                <a:solidFill>
                  <a:schemeClr val="bg1"/>
                </a:solidFill>
              </a:rPr>
              <a:t> overall avg </a:t>
            </a:r>
            <a:r>
              <a:rPr lang="en-US" sz="1600" b="1" dirty="0">
                <a:solidFill>
                  <a:schemeClr val="bg1"/>
                </a:solidFill>
              </a:rPr>
              <a:t>driver rating </a:t>
            </a:r>
            <a:r>
              <a:rPr lang="en-US" sz="1600" dirty="0">
                <a:solidFill>
                  <a:schemeClr val="bg1"/>
                </a:solidFill>
              </a:rPr>
              <a:t>(8.987), while the </a:t>
            </a:r>
            <a:r>
              <a:rPr lang="en-US" sz="1600" b="1" dirty="0">
                <a:solidFill>
                  <a:schemeClr val="bg1"/>
                </a:solidFill>
              </a:rPr>
              <a:t>Surat</a:t>
            </a:r>
            <a:r>
              <a:rPr lang="en-US" sz="1600" dirty="0">
                <a:solidFill>
                  <a:schemeClr val="bg1"/>
                </a:solidFill>
              </a:rPr>
              <a:t> has the </a:t>
            </a:r>
            <a:r>
              <a:rPr lang="en-US" sz="1600" b="1" dirty="0">
                <a:solidFill>
                  <a:schemeClr val="bg1"/>
                </a:solidFill>
              </a:rPr>
              <a:t>lowest</a:t>
            </a:r>
            <a:r>
              <a:rPr lang="en-US" sz="1600" dirty="0">
                <a:solidFill>
                  <a:schemeClr val="bg1"/>
                </a:solidFill>
              </a:rPr>
              <a:t> (6.589).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2. Trends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b="1" dirty="0">
                <a:solidFill>
                  <a:schemeClr val="bg1"/>
                </a:solidFill>
              </a:rPr>
              <a:t>- </a:t>
            </a:r>
            <a:r>
              <a:rPr lang="en-US" sz="1600" dirty="0">
                <a:solidFill>
                  <a:schemeClr val="bg1"/>
                </a:solidFill>
              </a:rPr>
              <a:t>New passengers tend to receive and give better ratings.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3C74EF-0E30-E216-6CE3-7C58F3042E93}"/>
              </a:ext>
            </a:extLst>
          </p:cNvPr>
          <p:cNvCxnSpPr>
            <a:cxnSpLocks/>
          </p:cNvCxnSpPr>
          <p:nvPr/>
        </p:nvCxnSpPr>
        <p:spPr>
          <a:xfrm>
            <a:off x="307129" y="1425099"/>
            <a:ext cx="11377963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DE6D9-02DE-366D-ADE9-4FDEABF6AE36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FE1E09-27E5-7F5B-4A16-E8286F912600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CFD588AA-F4C7-C5A7-C7DB-36C3912D0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3235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25D4A-DD0E-EEFA-C8AE-B2F9B46D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8423F4-8260-042A-A8F0-531533DBC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010512F0-70B4-96D1-3829-5FAF1E40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4F6EA3-5323-C063-C25D-AFEA7CDC5A58}"/>
              </a:ext>
            </a:extLst>
          </p:cNvPr>
          <p:cNvSpPr/>
          <p:nvPr/>
        </p:nvSpPr>
        <p:spPr>
          <a:xfrm>
            <a:off x="4708182" y="291766"/>
            <a:ext cx="5931387" cy="8921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4D05B7-3F9A-2BED-906B-63ED18344017}"/>
              </a:ext>
            </a:extLst>
          </p:cNvPr>
          <p:cNvCxnSpPr>
            <a:cxnSpLocks/>
          </p:cNvCxnSpPr>
          <p:nvPr/>
        </p:nvCxnSpPr>
        <p:spPr>
          <a:xfrm>
            <a:off x="364319" y="4800080"/>
            <a:ext cx="10140480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B053ACD-D13D-3F88-76A7-D5DEE8D9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9" y="1449594"/>
            <a:ext cx="5953956" cy="32294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86DE39-F20A-A750-270B-3FF06AFC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36" y="317690"/>
            <a:ext cx="5657463" cy="844753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7CAAFA3-7C42-2BB7-FB7C-B7E721F54E93}"/>
              </a:ext>
            </a:extLst>
          </p:cNvPr>
          <p:cNvSpPr txBox="1">
            <a:spLocks/>
          </p:cNvSpPr>
          <p:nvPr/>
        </p:nvSpPr>
        <p:spPr>
          <a:xfrm>
            <a:off x="140678" y="162952"/>
            <a:ext cx="4567504" cy="102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8AA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Primary Analysis Q4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A7130-1C72-076C-26C3-54D81761ACBB}"/>
              </a:ext>
            </a:extLst>
          </p:cNvPr>
          <p:cNvSpPr txBox="1"/>
          <p:nvPr/>
        </p:nvSpPr>
        <p:spPr>
          <a:xfrm>
            <a:off x="364319" y="4873569"/>
            <a:ext cx="104904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Key Insights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    - Common Peak Months: </a:t>
            </a:r>
            <a:r>
              <a:rPr lang="en-US" dirty="0">
                <a:solidFill>
                  <a:schemeClr val="bg1"/>
                </a:solidFill>
              </a:rPr>
              <a:t>February, April and May are peak demand months across multiple cities, indicating higher trip volumes during these periods.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    - Common Low Months: </a:t>
            </a:r>
            <a:r>
              <a:rPr lang="en-US" dirty="0">
                <a:solidFill>
                  <a:schemeClr val="bg1"/>
                </a:solidFill>
              </a:rPr>
              <a:t>January and June are low-demand months, reflecting reduced trip activity in these periods.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CD5C8E-4432-5C17-FF36-C86C4D5B6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741" y="1478173"/>
            <a:ext cx="4001058" cy="317226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24E897-4364-0EE1-3BD6-BF8E37A1B003}"/>
              </a:ext>
            </a:extLst>
          </p:cNvPr>
          <p:cNvCxnSpPr>
            <a:cxnSpLocks/>
          </p:cNvCxnSpPr>
          <p:nvPr/>
        </p:nvCxnSpPr>
        <p:spPr>
          <a:xfrm>
            <a:off x="364319" y="1352754"/>
            <a:ext cx="10140480" cy="0"/>
          </a:xfrm>
          <a:prstGeom prst="line">
            <a:avLst/>
          </a:prstGeom>
          <a:ln w="19050" cap="flat" cmpd="sng" algn="ctr">
            <a:solidFill>
              <a:srgbClr val="FF8A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4C3BE-D3C0-A972-3259-6EC7E4329771}"/>
              </a:ext>
            </a:extLst>
          </p:cNvPr>
          <p:cNvGrpSpPr/>
          <p:nvPr/>
        </p:nvGrpSpPr>
        <p:grpSpPr>
          <a:xfrm>
            <a:off x="10783395" y="267128"/>
            <a:ext cx="1267927" cy="892126"/>
            <a:chOff x="497711" y="3229337"/>
            <a:chExt cx="3055717" cy="22427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1E5D25-54A4-827A-8042-97814C4203F9}"/>
                </a:ext>
              </a:extLst>
            </p:cNvPr>
            <p:cNvSpPr/>
            <p:nvPr/>
          </p:nvSpPr>
          <p:spPr>
            <a:xfrm>
              <a:off x="497711" y="3509963"/>
              <a:ext cx="3055717" cy="1962080"/>
            </a:xfrm>
            <a:prstGeom prst="rect">
              <a:avLst/>
            </a:prstGeom>
            <a:solidFill>
              <a:srgbClr val="1818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yellow car with a thumbs up and a black background&#10;&#10;Description automatically generated">
              <a:extLst>
                <a:ext uri="{FF2B5EF4-FFF2-40B4-BE49-F238E27FC236}">
                  <a16:creationId xmlns:a16="http://schemas.microsoft.com/office/drawing/2014/main" id="{92CAE7DA-0105-E700-7A27-0B58AFBC4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65" y="3229337"/>
              <a:ext cx="2883349" cy="2242706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8891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25116</TotalTime>
  <Words>1872</Words>
  <Application>Microsoft Office PowerPoint</Application>
  <PresentationFormat>Widescreen</PresentationFormat>
  <Paragraphs>221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ADLaM Display</vt:lpstr>
      <vt:lpstr>Aptos</vt:lpstr>
      <vt:lpstr>Aptos Display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Gleb Bikushev</dc:creator>
  <cp:lastModifiedBy>Gleb Bikushev</cp:lastModifiedBy>
  <cp:revision>13</cp:revision>
  <dcterms:created xsi:type="dcterms:W3CDTF">2024-12-11T05:19:21Z</dcterms:created>
  <dcterms:modified xsi:type="dcterms:W3CDTF">2024-12-30T22:40:12Z</dcterms:modified>
</cp:coreProperties>
</file>